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310" r:id="rId2"/>
    <p:sldId id="257" r:id="rId3"/>
    <p:sldId id="258" r:id="rId4"/>
    <p:sldId id="327" r:id="rId5"/>
    <p:sldId id="263" r:id="rId6"/>
    <p:sldId id="321" r:id="rId7"/>
    <p:sldId id="322" r:id="rId8"/>
    <p:sldId id="264" r:id="rId9"/>
    <p:sldId id="323" r:id="rId10"/>
    <p:sldId id="304" r:id="rId11"/>
    <p:sldId id="265" r:id="rId12"/>
    <p:sldId id="279" r:id="rId13"/>
    <p:sldId id="305" r:id="rId14"/>
    <p:sldId id="326" r:id="rId15"/>
    <p:sldId id="266" r:id="rId16"/>
    <p:sldId id="280" r:id="rId17"/>
    <p:sldId id="281" r:id="rId18"/>
    <p:sldId id="267" r:id="rId19"/>
    <p:sldId id="282" r:id="rId20"/>
    <p:sldId id="298" r:id="rId21"/>
    <p:sldId id="303" r:id="rId22"/>
    <p:sldId id="300" r:id="rId23"/>
    <p:sldId id="301" r:id="rId24"/>
    <p:sldId id="302" r:id="rId25"/>
    <p:sldId id="328" r:id="rId26"/>
    <p:sldId id="329" r:id="rId27"/>
    <p:sldId id="330" r:id="rId28"/>
    <p:sldId id="284" r:id="rId29"/>
    <p:sldId id="268" r:id="rId30"/>
    <p:sldId id="306" r:id="rId31"/>
    <p:sldId id="261" r:id="rId32"/>
    <p:sldId id="262" r:id="rId33"/>
    <p:sldId id="286" r:id="rId34"/>
    <p:sldId id="307" r:id="rId35"/>
    <p:sldId id="331" r:id="rId36"/>
    <p:sldId id="312" r:id="rId37"/>
    <p:sldId id="313" r:id="rId38"/>
    <p:sldId id="314" r:id="rId39"/>
    <p:sldId id="317" r:id="rId40"/>
    <p:sldId id="316" r:id="rId41"/>
    <p:sldId id="324" r:id="rId42"/>
    <p:sldId id="325" r:id="rId43"/>
    <p:sldId id="318" r:id="rId44"/>
    <p:sldId id="319" r:id="rId45"/>
    <p:sldId id="311" r:id="rId4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226C23-7F05-9DDB-BC3D-7CDE859C0A33}" name="Teresa Kłeczek" initials="TK" userId="d7780128c81ffce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F5E2A3-C61A-48B4-A706-BEA623F3A404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B3F4FA-2807-4EC1-9F82-A58312236DD5}">
      <dgm:prSet/>
      <dgm:spPr/>
      <dgm:t>
        <a:bodyPr/>
        <a:lstStyle/>
        <a:p>
          <a:r>
            <a:rPr lang="pl-PL" b="0" i="0" dirty="0">
              <a:solidFill>
                <a:srgbClr val="FF0000"/>
              </a:solidFill>
            </a:rPr>
            <a:t>Zakończenie</a:t>
          </a:r>
          <a:endParaRPr lang="en-US" dirty="0">
            <a:solidFill>
              <a:srgbClr val="FF0000"/>
            </a:solidFill>
          </a:endParaRPr>
        </a:p>
      </dgm:t>
    </dgm:pt>
    <dgm:pt modelId="{C48DA160-96CF-4A89-94D1-2BC1354AFCC9}" type="parTrans" cxnId="{B40B757D-38E4-46F8-B5EF-32A470663776}">
      <dgm:prSet/>
      <dgm:spPr/>
      <dgm:t>
        <a:bodyPr/>
        <a:lstStyle/>
        <a:p>
          <a:endParaRPr lang="en-US"/>
        </a:p>
      </dgm:t>
    </dgm:pt>
    <dgm:pt modelId="{E9DACBA2-87D7-4508-BD36-932B1CAE39B7}" type="sibTrans" cxnId="{B40B757D-38E4-46F8-B5EF-32A470663776}">
      <dgm:prSet/>
      <dgm:spPr/>
      <dgm:t>
        <a:bodyPr/>
        <a:lstStyle/>
        <a:p>
          <a:endParaRPr lang="en-US"/>
        </a:p>
      </dgm:t>
    </dgm:pt>
    <dgm:pt modelId="{B29D5402-7DE8-465D-AE40-771E4019DE5B}">
      <dgm:prSet/>
      <dgm:spPr/>
      <dgm:t>
        <a:bodyPr/>
        <a:lstStyle/>
        <a:p>
          <a:r>
            <a:rPr lang="pl-PL" b="0" i="0"/>
            <a:t>Jak oceniasz malowidło?</a:t>
          </a:r>
          <a:br>
            <a:rPr lang="pl-PL" b="0" i="0"/>
          </a:br>
          <a:r>
            <a:rPr lang="pl-PL" b="0" i="0"/>
            <a:t>Dlaczego Ci się podoba/nie podoba?</a:t>
          </a:r>
          <a:br>
            <a:rPr lang="pl-PL" b="0" i="0"/>
          </a:br>
          <a:r>
            <a:rPr lang="pl-PL" b="0" i="0"/>
            <a:t>Czy taki rodzaj sztuki do Ciebie przemawia?</a:t>
          </a:r>
          <a:br>
            <a:rPr lang="pl-PL" b="0" i="0"/>
          </a:br>
          <a:r>
            <a:rPr lang="pl-PL" b="0" i="0"/>
            <a:t>Jak inni odbierają to dzieło?</a:t>
          </a:r>
          <a:br>
            <a:rPr lang="pl-PL" b="0" i="0"/>
          </a:br>
          <a:r>
            <a:rPr lang="pl-PL" b="0" i="0"/>
            <a:t>Czy miało ono jakiś wpływ na otoczenie?</a:t>
          </a:r>
          <a:endParaRPr lang="en-US"/>
        </a:p>
      </dgm:t>
    </dgm:pt>
    <dgm:pt modelId="{8B57A818-E86B-4EEC-9E41-258E1BE5EA91}" type="parTrans" cxnId="{C3AA6A29-A8D7-43F0-AF73-ED38AFE1CB60}">
      <dgm:prSet/>
      <dgm:spPr/>
      <dgm:t>
        <a:bodyPr/>
        <a:lstStyle/>
        <a:p>
          <a:endParaRPr lang="en-US"/>
        </a:p>
      </dgm:t>
    </dgm:pt>
    <dgm:pt modelId="{C3FB7D3B-1DE7-47CE-92E5-36D67954C888}" type="sibTrans" cxnId="{C3AA6A29-A8D7-43F0-AF73-ED38AFE1CB60}">
      <dgm:prSet/>
      <dgm:spPr/>
      <dgm:t>
        <a:bodyPr/>
        <a:lstStyle/>
        <a:p>
          <a:endParaRPr lang="en-US"/>
        </a:p>
      </dgm:t>
    </dgm:pt>
    <dgm:pt modelId="{4B5BCCB7-771F-46AB-A8BD-7D78CF133E89}" type="pres">
      <dgm:prSet presAssocID="{A0F5E2A3-C61A-48B4-A706-BEA623F3A404}" presName="Name0" presStyleCnt="0">
        <dgm:presLayoutVars>
          <dgm:dir/>
          <dgm:animLvl val="lvl"/>
          <dgm:resizeHandles val="exact"/>
        </dgm:presLayoutVars>
      </dgm:prSet>
      <dgm:spPr/>
    </dgm:pt>
    <dgm:pt modelId="{9866DA07-3B02-459B-8AEE-5797AAE53633}" type="pres">
      <dgm:prSet presAssocID="{B29D5402-7DE8-465D-AE40-771E4019DE5B}" presName="boxAndChildren" presStyleCnt="0"/>
      <dgm:spPr/>
    </dgm:pt>
    <dgm:pt modelId="{4392A0AA-2039-4BC7-A9B1-ED2C69693348}" type="pres">
      <dgm:prSet presAssocID="{B29D5402-7DE8-465D-AE40-771E4019DE5B}" presName="parentTextBox" presStyleLbl="node1" presStyleIdx="0" presStyleCnt="2"/>
      <dgm:spPr/>
    </dgm:pt>
    <dgm:pt modelId="{AE278FDD-B56D-4D1F-BFC3-D2020AB0D465}" type="pres">
      <dgm:prSet presAssocID="{E9DACBA2-87D7-4508-BD36-932B1CAE39B7}" presName="sp" presStyleCnt="0"/>
      <dgm:spPr/>
    </dgm:pt>
    <dgm:pt modelId="{9B29358E-2CC0-4F97-9925-C7DD4B66D342}" type="pres">
      <dgm:prSet presAssocID="{D5B3F4FA-2807-4EC1-9F82-A58312236DD5}" presName="arrowAndChildren" presStyleCnt="0"/>
      <dgm:spPr/>
    </dgm:pt>
    <dgm:pt modelId="{F1C79036-8701-44C0-A01F-EB63C7615400}" type="pres">
      <dgm:prSet presAssocID="{D5B3F4FA-2807-4EC1-9F82-A58312236DD5}" presName="parentTextArrow" presStyleLbl="node1" presStyleIdx="1" presStyleCnt="2"/>
      <dgm:spPr/>
    </dgm:pt>
  </dgm:ptLst>
  <dgm:cxnLst>
    <dgm:cxn modelId="{5C615F10-9998-444B-BF25-9E4DAFF978A4}" type="presOf" srcId="{D5B3F4FA-2807-4EC1-9F82-A58312236DD5}" destId="{F1C79036-8701-44C0-A01F-EB63C7615400}" srcOrd="0" destOrd="0" presId="urn:microsoft.com/office/officeart/2005/8/layout/process4"/>
    <dgm:cxn modelId="{C3AA6A29-A8D7-43F0-AF73-ED38AFE1CB60}" srcId="{A0F5E2A3-C61A-48B4-A706-BEA623F3A404}" destId="{B29D5402-7DE8-465D-AE40-771E4019DE5B}" srcOrd="1" destOrd="0" parTransId="{8B57A818-E86B-4EEC-9E41-258E1BE5EA91}" sibTransId="{C3FB7D3B-1DE7-47CE-92E5-36D67954C888}"/>
    <dgm:cxn modelId="{2AE49040-8142-4CC9-991A-BB63891E0E0B}" type="presOf" srcId="{B29D5402-7DE8-465D-AE40-771E4019DE5B}" destId="{4392A0AA-2039-4BC7-A9B1-ED2C69693348}" srcOrd="0" destOrd="0" presId="urn:microsoft.com/office/officeart/2005/8/layout/process4"/>
    <dgm:cxn modelId="{B40B757D-38E4-46F8-B5EF-32A470663776}" srcId="{A0F5E2A3-C61A-48B4-A706-BEA623F3A404}" destId="{D5B3F4FA-2807-4EC1-9F82-A58312236DD5}" srcOrd="0" destOrd="0" parTransId="{C48DA160-96CF-4A89-94D1-2BC1354AFCC9}" sibTransId="{E9DACBA2-87D7-4508-BD36-932B1CAE39B7}"/>
    <dgm:cxn modelId="{2D329D7E-6914-4B26-8B5C-A6037367F253}" type="presOf" srcId="{A0F5E2A3-C61A-48B4-A706-BEA623F3A404}" destId="{4B5BCCB7-771F-46AB-A8BD-7D78CF133E89}" srcOrd="0" destOrd="0" presId="urn:microsoft.com/office/officeart/2005/8/layout/process4"/>
    <dgm:cxn modelId="{FF612789-8EFE-4555-9768-6D67FA1DDA3C}" type="presParOf" srcId="{4B5BCCB7-771F-46AB-A8BD-7D78CF133E89}" destId="{9866DA07-3B02-459B-8AEE-5797AAE53633}" srcOrd="0" destOrd="0" presId="urn:microsoft.com/office/officeart/2005/8/layout/process4"/>
    <dgm:cxn modelId="{60EF5A6B-01F5-4668-B542-1AD88332CD57}" type="presParOf" srcId="{9866DA07-3B02-459B-8AEE-5797AAE53633}" destId="{4392A0AA-2039-4BC7-A9B1-ED2C69693348}" srcOrd="0" destOrd="0" presId="urn:microsoft.com/office/officeart/2005/8/layout/process4"/>
    <dgm:cxn modelId="{A0078713-9538-4C4A-B19D-0A14523259E1}" type="presParOf" srcId="{4B5BCCB7-771F-46AB-A8BD-7D78CF133E89}" destId="{AE278FDD-B56D-4D1F-BFC3-D2020AB0D465}" srcOrd="1" destOrd="0" presId="urn:microsoft.com/office/officeart/2005/8/layout/process4"/>
    <dgm:cxn modelId="{E4A658AD-CA87-4D0D-A94E-24EB5FC83ACC}" type="presParOf" srcId="{4B5BCCB7-771F-46AB-A8BD-7D78CF133E89}" destId="{9B29358E-2CC0-4F97-9925-C7DD4B66D342}" srcOrd="2" destOrd="0" presId="urn:microsoft.com/office/officeart/2005/8/layout/process4"/>
    <dgm:cxn modelId="{89A1348F-8CCD-4036-914E-8851C1AC8E83}" type="presParOf" srcId="{9B29358E-2CC0-4F97-9925-C7DD4B66D342}" destId="{F1C79036-8701-44C0-A01F-EB63C76154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2A0AA-2039-4BC7-A9B1-ED2C69693348}">
      <dsp:nvSpPr>
        <dsp:cNvPr id="0" name=""/>
        <dsp:cNvSpPr/>
      </dsp:nvSpPr>
      <dsp:spPr>
        <a:xfrm>
          <a:off x="0" y="2413199"/>
          <a:ext cx="4953000" cy="15833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b="0" i="0" kern="1200"/>
            <a:t>Jak oceniasz malowidło?</a:t>
          </a:r>
          <a:br>
            <a:rPr lang="pl-PL" sz="1900" b="0" i="0" kern="1200"/>
          </a:br>
          <a:r>
            <a:rPr lang="pl-PL" sz="1900" b="0" i="0" kern="1200"/>
            <a:t>Dlaczego Ci się podoba/nie podoba?</a:t>
          </a:r>
          <a:br>
            <a:rPr lang="pl-PL" sz="1900" b="0" i="0" kern="1200"/>
          </a:br>
          <a:r>
            <a:rPr lang="pl-PL" sz="1900" b="0" i="0" kern="1200"/>
            <a:t>Czy taki rodzaj sztuki do Ciebie przemawia?</a:t>
          </a:r>
          <a:br>
            <a:rPr lang="pl-PL" sz="1900" b="0" i="0" kern="1200"/>
          </a:br>
          <a:r>
            <a:rPr lang="pl-PL" sz="1900" b="0" i="0" kern="1200"/>
            <a:t>Jak inni odbierają to dzieło?</a:t>
          </a:r>
          <a:br>
            <a:rPr lang="pl-PL" sz="1900" b="0" i="0" kern="1200"/>
          </a:br>
          <a:r>
            <a:rPr lang="pl-PL" sz="1900" b="0" i="0" kern="1200"/>
            <a:t>Czy miało ono jakiś wpływ na otoczenie?</a:t>
          </a:r>
          <a:endParaRPr lang="en-US" sz="1900" kern="1200"/>
        </a:p>
      </dsp:txBody>
      <dsp:txXfrm>
        <a:off x="0" y="2413199"/>
        <a:ext cx="4953000" cy="1583320"/>
      </dsp:txXfrm>
    </dsp:sp>
    <dsp:sp modelId="{F1C79036-8701-44C0-A01F-EB63C7615400}">
      <dsp:nvSpPr>
        <dsp:cNvPr id="0" name=""/>
        <dsp:cNvSpPr/>
      </dsp:nvSpPr>
      <dsp:spPr>
        <a:xfrm rot="10800000">
          <a:off x="0" y="1802"/>
          <a:ext cx="4953000" cy="24351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b="0" i="0" kern="1200" dirty="0">
              <a:solidFill>
                <a:srgbClr val="FF0000"/>
              </a:solidFill>
            </a:rPr>
            <a:t>Zakończenie</a:t>
          </a:r>
          <a:endParaRPr lang="en-US" sz="1900" kern="1200" dirty="0">
            <a:solidFill>
              <a:srgbClr val="FF0000"/>
            </a:solidFill>
          </a:endParaRPr>
        </a:p>
      </dsp:txBody>
      <dsp:txXfrm rot="10800000">
        <a:off x="0" y="1802"/>
        <a:ext cx="4953000" cy="1582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667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1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4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552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5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7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4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9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9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J%C3%B3zef_Che%C5%82mo%C5%84ski#cite_note-2" TargetMode="External"/><Relationship Id="rId2" Type="http://schemas.openxmlformats.org/officeDocument/2006/relationships/hyperlink" Target="https://pl.wikipedia.org/wiki/Realizm_(malarstwo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l.wikipedia.org/wiki/Polska" TargetMode="External"/><Relationship Id="rId13" Type="http://schemas.openxmlformats.org/officeDocument/2006/relationships/hyperlink" Target="https://pl.wikipedia.org/wiki/Jan_Matejko#cite_note-3" TargetMode="External"/><Relationship Id="rId3" Type="http://schemas.openxmlformats.org/officeDocument/2006/relationships/hyperlink" Target="https://pl.wikipedia.org/wiki/Jan_Matejko#cite_note-1" TargetMode="External"/><Relationship Id="rId7" Type="http://schemas.openxmlformats.org/officeDocument/2006/relationships/hyperlink" Target="https://pl.wikipedia.org/wiki/1893" TargetMode="External"/><Relationship Id="rId12" Type="http://schemas.openxmlformats.org/officeDocument/2006/relationships/hyperlink" Target="https://pl.wikipedia.org/wiki/Jan_Matejko#cite_note-Culture-2" TargetMode="External"/><Relationship Id="rId2" Type="http://schemas.openxmlformats.org/officeDocument/2006/relationships/hyperlink" Target="https://pl.wikipedia.org/wiki/24_czerw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.wikipedia.org/wiki/1_listopada" TargetMode="External"/><Relationship Id="rId11" Type="http://schemas.openxmlformats.org/officeDocument/2006/relationships/hyperlink" Target="https://pl.wikipedia.org/wiki/Filozofia_historii" TargetMode="External"/><Relationship Id="rId5" Type="http://schemas.openxmlformats.org/officeDocument/2006/relationships/hyperlink" Target="https://pl.wikipedia.org/wiki/Krak%C3%B3w" TargetMode="External"/><Relationship Id="rId10" Type="http://schemas.openxmlformats.org/officeDocument/2006/relationships/hyperlink" Target="https://pl.wikipedia.org/wiki/Batalistyka" TargetMode="External"/><Relationship Id="rId4" Type="http://schemas.openxmlformats.org/officeDocument/2006/relationships/hyperlink" Target="https://pl.wikipedia.org/wiki/1838" TargetMode="External"/><Relationship Id="rId9" Type="http://schemas.openxmlformats.org/officeDocument/2006/relationships/hyperlink" Target="https://pl.wikipedia.org/wiki/Malarstwo" TargetMode="External"/><Relationship Id="rId1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iezlasztuka.net/o-sztuce/o-symbolice-trzech-obrazow-jacka-malczewskiego/#fn-17207-4" TargetMode="External"/><Relationship Id="rId2" Type="http://schemas.openxmlformats.org/officeDocument/2006/relationships/hyperlink" Target="http://niezlasztuka.net/artysta/jacek-malczewski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yciorysy.info/" TargetMode="External"/><Relationship Id="rId2" Type="http://schemas.openxmlformats.org/officeDocument/2006/relationships/hyperlink" Target="https://zyciorysy.info/olga-boznansk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ymbol zastępczy zawartości 4" descr="Kształty sfery sfery">
            <a:extLst>
              <a:ext uri="{FF2B5EF4-FFF2-40B4-BE49-F238E27FC236}">
                <a16:creationId xmlns:a16="http://schemas.microsoft.com/office/drawing/2014/main" id="{865E75F3-8A7F-4FEC-AE18-38BB35230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120F008-C147-44C4-942E-C008426F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01" y="1066801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Sztuka –malarstwo –literatura- rzeżba</a:t>
            </a:r>
            <a:br>
              <a:rPr lang="en-US" sz="2800" kern="1200" cap="all" spc="39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cap="all" spc="39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Jak opisać obraz 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22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B458DA9-17C2-4E56-B6CF-DFF3283C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582" y="737938"/>
            <a:ext cx="4618836" cy="2211748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pl-PL" dirty="0"/>
            </a:br>
            <a:r>
              <a:rPr lang="pl-PL" sz="2700" dirty="0"/>
              <a:t>Józef Chełmoński(1849-1914)</a:t>
            </a:r>
            <a:br>
              <a:rPr lang="pl-PL" sz="2700" dirty="0"/>
            </a:br>
            <a:r>
              <a:rPr lang="pl-PL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Polski malarz, reprezentant </a:t>
            </a:r>
            <a:r>
              <a:rPr lang="pl-PL" sz="1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Realizm (malarstwo)"/>
              </a:rPr>
              <a:t>realizmu</a:t>
            </a:r>
            <a:r>
              <a:rPr lang="pl-PL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Jeden z najwybitniejszych twórców malarstwa realistycznego w Polsce</a:t>
            </a:r>
            <a:r>
              <a:rPr lang="pl-PL" sz="18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[2]</a:t>
            </a:r>
            <a:r>
              <a:rPr lang="pl-PL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pl-PL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pl-PL" sz="2700" dirty="0"/>
          </a:p>
        </p:txBody>
      </p:sp>
      <p:pic>
        <p:nvPicPr>
          <p:cNvPr id="1026" name="Picture 2" descr="Józef Chełmoński o sobie samym » Niezła sztuka">
            <a:extLst>
              <a:ext uri="{FF2B5EF4-FFF2-40B4-BE49-F238E27FC236}">
                <a16:creationId xmlns:a16="http://schemas.microsoft.com/office/drawing/2014/main" id="{4D24ECC1-AE0C-43C8-B595-AB2179DC2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658"/>
          <a:stretch/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031" name="Rectangle 79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81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historycy.org -&gt; Józef Marian Chełmoński">
            <a:extLst>
              <a:ext uri="{FF2B5EF4-FFF2-40B4-BE49-F238E27FC236}">
                <a16:creationId xmlns:a16="http://schemas.microsoft.com/office/drawing/2014/main" id="{F7EC7037-1E47-4821-9D3A-00A1AF77B6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031299"/>
            <a:ext cx="2743200" cy="249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81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862975E-7158-4F21-952A-DDC631217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1" y="2216151"/>
            <a:ext cx="4038600" cy="3390900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endParaRPr lang="pl-PL" sz="1900" b="1" i="0" dirty="0">
              <a:effectLst/>
              <a:latin typeface="PT serif" panose="020A0603040505020204" pitchFamily="18" charset="-18"/>
            </a:endParaRPr>
          </a:p>
          <a:p>
            <a:pPr algn="ctr">
              <a:lnSpc>
                <a:spcPct val="100000"/>
              </a:lnSpc>
            </a:pPr>
            <a:endParaRPr lang="pl-PL" sz="1900" b="0" i="0" dirty="0"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pl-PL" sz="19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pl-PL" sz="1900" dirty="0">
                <a:latin typeface="Arial" panose="020B0604020202020204" pitchFamily="34" charset="0"/>
              </a:rPr>
              <a:t>(Józef Chełmoński- </a:t>
            </a:r>
            <a:r>
              <a:rPr lang="pl-PL" sz="1900" b="1" dirty="0">
                <a:latin typeface="Arial" panose="020B0604020202020204" pitchFamily="34" charset="0"/>
              </a:rPr>
              <a:t>Bociany)</a:t>
            </a:r>
          </a:p>
          <a:p>
            <a:pPr algn="ctr">
              <a:lnSpc>
                <a:spcPct val="100000"/>
              </a:lnSpc>
            </a:pPr>
            <a:r>
              <a:rPr lang="pl-PL" sz="1900" b="1" dirty="0">
                <a:latin typeface="Arial" panose="020B0604020202020204" pitchFamily="34" charset="0"/>
              </a:rPr>
              <a:t>Odlot żurawi</a:t>
            </a:r>
          </a:p>
          <a:p>
            <a:pPr algn="ctr">
              <a:lnSpc>
                <a:spcPct val="100000"/>
              </a:lnSpc>
            </a:pPr>
            <a:endParaRPr lang="en-US" sz="1900" dirty="0"/>
          </a:p>
        </p:txBody>
      </p:sp>
      <p:pic>
        <p:nvPicPr>
          <p:cNvPr id="3074" name="Picture 2" descr="Modini Moda Męska Poszetka z reprodukcją obrazu Rybacy Leona Wyczółkowskiego  E176 - Ceny i opinie - Ceneo.pl">
            <a:extLst>
              <a:ext uri="{FF2B5EF4-FFF2-40B4-BE49-F238E27FC236}">
                <a16:creationId xmlns:a16="http://schemas.microsoft.com/office/drawing/2014/main" id="{4E02F4C9-43E6-4CF4-8FBD-D11D1CBA5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5" b="6374"/>
          <a:stretch/>
        </p:blipFill>
        <p:spPr bwMode="auto">
          <a:xfrm>
            <a:off x="20" y="1"/>
            <a:ext cx="610242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dlot żurawi&quot; Chełmońskiego. Krótko o sztuce. | naTemat.pl">
            <a:extLst>
              <a:ext uri="{FF2B5EF4-FFF2-40B4-BE49-F238E27FC236}">
                <a16:creationId xmlns:a16="http://schemas.microsoft.com/office/drawing/2014/main" id="{0621034C-513D-4926-A31B-B57525E12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r="-1" b="21000"/>
          <a:stretch/>
        </p:blipFill>
        <p:spPr bwMode="auto">
          <a:xfrm>
            <a:off x="-1" y="3429000"/>
            <a:ext cx="61024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41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eon Wyczółkowski - Życie i twórczość | Artysta | Culture.pl">
            <a:extLst>
              <a:ext uri="{FF2B5EF4-FFF2-40B4-BE49-F238E27FC236}">
                <a16:creationId xmlns:a16="http://schemas.microsoft.com/office/drawing/2014/main" id="{23339C2C-55C5-4B5C-80C8-590D26E93B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 b="12023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CF612E0-EC2B-45D0-B14C-6E3CA493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1" y="1746552"/>
            <a:ext cx="8039818" cy="25309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28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Leon Wyczółkowski-</a:t>
            </a:r>
            <a:r>
              <a:rPr lang="pl-PL" sz="1800" b="1" i="0" dirty="0">
                <a:solidFill>
                  <a:schemeClr val="bg1"/>
                </a:solidFill>
                <a:effectLst/>
                <a:latin typeface="PT serif" panose="020A0603040505020204" pitchFamily="18" charset="-18"/>
              </a:rPr>
              <a:t>Malarz, grafik, uczeń Matejki i wybitny przedstawiciel Młodej Polski. </a:t>
            </a:r>
            <a:br>
              <a:rPr lang="pl-PL" sz="1800" b="1" i="0" dirty="0">
                <a:solidFill>
                  <a:schemeClr val="bg1"/>
                </a:solidFill>
                <a:effectLst/>
                <a:latin typeface="PT serif" panose="020A0603040505020204" pitchFamily="18" charset="-18"/>
              </a:rPr>
            </a:br>
            <a:endParaRPr lang="en-US" sz="2800" kern="1200" cap="all" spc="39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4097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dszepty w obrazach Leona Wyczółkowskiego | Portal Rynek i Sztuka">
            <a:extLst>
              <a:ext uri="{FF2B5EF4-FFF2-40B4-BE49-F238E27FC236}">
                <a16:creationId xmlns:a16="http://schemas.microsoft.com/office/drawing/2014/main" id="{EAF66B46-8D23-4F7A-A5C3-487445398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 bwMode="auto">
          <a:xfrm>
            <a:off x="-1" y="10"/>
            <a:ext cx="1219200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1"/>
            <a:ext cx="12191999" cy="384287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19F051B-7BE2-4A64-A857-06981D072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23900"/>
            <a:ext cx="10058399" cy="962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Leon </a:t>
            </a:r>
            <a:r>
              <a:rPr lang="en-US" sz="2800" kern="1200" cap="all" spc="39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Wyczółkowski</a:t>
            </a:r>
            <a:r>
              <a:rPr lang="en-US" sz="28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</a:t>
            </a:r>
            <a:r>
              <a:rPr lang="pl-PL" sz="28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</a:t>
            </a:r>
            <a:r>
              <a:rPr lang="en-US" sz="2800" kern="1200" cap="all" spc="39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Orka</a:t>
            </a:r>
            <a:r>
              <a:rPr lang="pl-PL" sz="28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na </a:t>
            </a:r>
            <a:r>
              <a:rPr lang="pl-PL" sz="2800" kern="1200" cap="all" spc="39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ukrainie</a:t>
            </a:r>
            <a:r>
              <a:rPr lang="pl-PL" sz="28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</a:t>
            </a:r>
            <a:endParaRPr lang="en-US" sz="2800" kern="1200" cap="all" spc="39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5911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DDF0B0B-3736-436B-AE2E-46B20670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2012389"/>
            <a:ext cx="10134600" cy="3969342"/>
          </a:xfrm>
        </p:spPr>
        <p:txBody>
          <a:bodyPr>
            <a:normAutofit lnSpcReduction="10000"/>
          </a:bodyPr>
          <a:lstStyle/>
          <a:p>
            <a:r>
              <a:rPr lang="pl-PL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Leon Wyczółkowski (1852-1936). </a:t>
            </a:r>
            <a:r>
              <a:rPr lang="pl-PL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Niezwykle utalentowany, ambitny, jeden z najsłynniejszych twórców Młodej Polski. Tworzył w niemal każdej technice malarskiej i graficznej .</a:t>
            </a:r>
          </a:p>
          <a:p>
            <a:r>
              <a:rPr lang="pl-PL" b="1" i="0" dirty="0">
                <a:solidFill>
                  <a:srgbClr val="333333"/>
                </a:solidFill>
                <a:effectLst/>
                <a:latin typeface="Lora" pitchFamily="2" charset="-18"/>
              </a:rPr>
              <a:t>Kolor i światło</a:t>
            </a:r>
            <a:endParaRPr lang="pl-PL" b="0" i="0" dirty="0">
              <a:solidFill>
                <a:srgbClr val="333333"/>
              </a:solidFill>
              <a:effectLst/>
              <a:latin typeface="Lora" pitchFamily="2" charset="-18"/>
            </a:endParaRPr>
          </a:p>
          <a:p>
            <a:r>
              <a:rPr lang="pl-PL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To, co przez niemal 10 lat intrygowało oraz inspirowało L. Wyczółkowskiego podczas ukraińskich wędrówek, związane było z zagadnieniem luminizmu. Tamtejsza przyroda obudziła w nim niezwykłego kolorystę, wrażliwego na wszelkie zjawiska świetlne oraz ich oddziaływanie na barwy. Jego fascynacje zintensyfikowały się zwłaszcza po pobycie we Francji i zetknięciu się ze sztuką impresjonistów. Efektem paryskich inspiracji było m.in. rozjaśnienie oraz nasycenie palety barwnej, dobrze widoczne m.in. we wspomnianej  „Orce na Ukrainie” z 1892 roku.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11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79BB089-62CF-484C-A3DC-00D5AF66A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pl-PL" dirty="0"/>
              <a:t>Juliusz Kossak</a:t>
            </a:r>
          </a:p>
        </p:txBody>
      </p:sp>
      <p:pic>
        <p:nvPicPr>
          <p:cNvPr id="4098" name="Picture 2" descr="JAZDA POLSKA WOJCIECH KOSSAK OBRAZ OPRAWA 50 cm 8298200805 - Allegro.pl">
            <a:extLst>
              <a:ext uri="{FF2B5EF4-FFF2-40B4-BE49-F238E27FC236}">
                <a16:creationId xmlns:a16="http://schemas.microsoft.com/office/drawing/2014/main" id="{725F8D35-6EE6-4C9D-B57B-C94ACD269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9" r="30861" b="1"/>
          <a:stretch/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Juliusz Kossak – Wikipedia, wolna encyklopedia">
            <a:extLst>
              <a:ext uri="{FF2B5EF4-FFF2-40B4-BE49-F238E27FC236}">
                <a16:creationId xmlns:a16="http://schemas.microsoft.com/office/drawing/2014/main" id="{FC41E03D-DC79-4A54-B8DE-D2B08C3C95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43" y="2216150"/>
            <a:ext cx="2375351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79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281765-BE76-4952-B9FB-B58112DB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pl-PL" dirty="0"/>
              <a:t>Juliusz Kossak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761E14-D889-4332-9906-D1A79F02F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426" y="2732545"/>
            <a:ext cx="5465149" cy="3232826"/>
          </a:xfrm>
        </p:spPr>
        <p:txBody>
          <a:bodyPr anchor="t">
            <a:normAutofit/>
          </a:bodyPr>
          <a:lstStyle/>
          <a:p>
            <a:pPr algn="ctr"/>
            <a:r>
              <a:rPr lang="pl-PL" b="0" i="0">
                <a:effectLst/>
                <a:latin typeface="Lato" panose="020F0502020204030203" pitchFamily="34" charset="0"/>
              </a:rPr>
              <a:t>Juliusz Kossak, herbu Kos (ur. 29 października 1824 w Nowym Wiśniczu, zm. 3 lutego 1899 w Krakowie) – polski malarz, rysownik i ilustrator. Specjalizował się w malarstwie historycznym i batalistycznym, ulubionym tematem jego obrazów były konie.</a:t>
            </a:r>
          </a:p>
          <a:p>
            <a:pPr algn="ctr"/>
            <a:endParaRPr lang="pl-PL"/>
          </a:p>
        </p:txBody>
      </p:sp>
      <p:pic>
        <p:nvPicPr>
          <p:cNvPr id="4098" name="Picture 2" descr="Juliusz Kossak - Masłowski Szczecin - Sprzedajemy.pl">
            <a:extLst>
              <a:ext uri="{FF2B5EF4-FFF2-40B4-BE49-F238E27FC236}">
                <a16:creationId xmlns:a16="http://schemas.microsoft.com/office/drawing/2014/main" id="{7AEA8957-6612-4146-84D0-3DE1D5BFD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7" b="-1"/>
          <a:stretch/>
        </p:blipFill>
        <p:spPr bwMode="auto">
          <a:xfrm>
            <a:off x="7620000" y="10"/>
            <a:ext cx="457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056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18B09B3-E2E1-4DA1-B9B2-AB5C71A4A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900" b="1" i="0" dirty="0">
                <a:effectLst/>
                <a:latin typeface="Arial" panose="020B0604020202020204" pitchFamily="34" charset="0"/>
              </a:rPr>
              <a:t>Jan Alojzy Matejko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 (ur. </a:t>
            </a:r>
            <a:r>
              <a:rPr lang="pl-PL" sz="1900" b="0" i="0" u="none" strike="noStrike" dirty="0">
                <a:effectLst/>
                <a:latin typeface="Arial" panose="020B0604020202020204" pitchFamily="34" charset="0"/>
                <a:hlinkClick r:id="rId2" tooltip="24 czerwca"/>
              </a:rPr>
              <a:t>24 czerwca</a:t>
            </a:r>
            <a:r>
              <a:rPr lang="pl-PL" sz="1900" b="0" i="0" u="none" strike="noStrike" baseline="30000" dirty="0">
                <a:effectLst/>
                <a:latin typeface="Arial" panose="020B0604020202020204" pitchFamily="34" charset="0"/>
                <a:hlinkClick r:id="rId3"/>
              </a:rPr>
              <a:t>[a]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 </a:t>
            </a:r>
            <a:r>
              <a:rPr lang="pl-PL" sz="1900" b="0" i="0" u="none" strike="noStrike" dirty="0">
                <a:effectLst/>
                <a:latin typeface="Arial" panose="020B0604020202020204" pitchFamily="34" charset="0"/>
                <a:hlinkClick r:id="rId4" tooltip="1838"/>
              </a:rPr>
              <a:t>1838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 w </a:t>
            </a:r>
            <a:r>
              <a:rPr lang="pl-PL" sz="1900" b="0" i="0" u="none" strike="noStrike" dirty="0">
                <a:effectLst/>
                <a:latin typeface="Arial" panose="020B0604020202020204" pitchFamily="34" charset="0"/>
                <a:hlinkClick r:id="rId5" tooltip="Kraków"/>
              </a:rPr>
              <a:t>Krakowie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, zm. </a:t>
            </a:r>
            <a:r>
              <a:rPr lang="pl-PL" sz="1900" b="0" i="0" u="none" strike="noStrike" dirty="0">
                <a:effectLst/>
                <a:latin typeface="Arial" panose="020B0604020202020204" pitchFamily="34" charset="0"/>
                <a:hlinkClick r:id="rId6" tooltip="1 listopada"/>
              </a:rPr>
              <a:t>1 listopada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 </a:t>
            </a:r>
            <a:r>
              <a:rPr lang="pl-PL" sz="1900" b="0" i="0" u="none" strike="noStrike" dirty="0">
                <a:effectLst/>
                <a:latin typeface="Arial" panose="020B0604020202020204" pitchFamily="34" charset="0"/>
                <a:hlinkClick r:id="rId7" tooltip="1893"/>
              </a:rPr>
              <a:t>1893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 tamże) – </a:t>
            </a:r>
            <a:r>
              <a:rPr lang="pl-PL" sz="1900" b="0" i="0" u="none" strike="noStrike" dirty="0">
                <a:effectLst/>
                <a:latin typeface="Arial" panose="020B0604020202020204" pitchFamily="34" charset="0"/>
                <a:hlinkClick r:id="rId8" tooltip="Polska"/>
              </a:rPr>
              <a:t>polski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 </a:t>
            </a:r>
            <a:r>
              <a:rPr lang="pl-PL" sz="1900" b="0" i="0" u="none" strike="noStrike" dirty="0">
                <a:effectLst/>
                <a:latin typeface="Arial" panose="020B0604020202020204" pitchFamily="34" charset="0"/>
                <a:hlinkClick r:id="rId9" tooltip="Malarstwo"/>
              </a:rPr>
              <a:t>malarz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, twórca obrazów historycznych i </a:t>
            </a:r>
            <a:r>
              <a:rPr lang="pl-PL" sz="1900" b="0" i="0" u="none" strike="noStrike" dirty="0">
                <a:effectLst/>
                <a:latin typeface="Arial" panose="020B0604020202020204" pitchFamily="34" charset="0"/>
                <a:hlinkClick r:id="rId10" tooltip="Batalistyka"/>
              </a:rPr>
              <a:t>batalistycznych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, </a:t>
            </a:r>
            <a:r>
              <a:rPr lang="pl-PL" sz="1900" b="0" i="0" u="none" strike="noStrike" dirty="0">
                <a:effectLst/>
                <a:latin typeface="Arial" panose="020B0604020202020204" pitchFamily="34" charset="0"/>
                <a:hlinkClick r:id="rId11" tooltip="Filozofia historii"/>
              </a:rPr>
              <a:t>historiozof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. Był autorem ponad trzystu obrazów olejnych oraz kilkuset rysunków i szkiców</a:t>
            </a:r>
            <a:r>
              <a:rPr lang="pl-PL" sz="1900" b="0" i="0" u="none" strike="noStrike" baseline="30000" dirty="0">
                <a:effectLst/>
                <a:latin typeface="Arial" panose="020B0604020202020204" pitchFamily="34" charset="0"/>
                <a:hlinkClick r:id="rId12"/>
              </a:rPr>
              <a:t>[1]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. Jeden z najwybitniejszych polskich malarzy w historii</a:t>
            </a:r>
            <a:r>
              <a:rPr lang="pl-PL" sz="1900" b="0" i="0" u="none" strike="noStrike" baseline="30000" dirty="0">
                <a:effectLst/>
                <a:latin typeface="Arial" panose="020B0604020202020204" pitchFamily="34" charset="0"/>
                <a:hlinkClick r:id="rId13"/>
              </a:rPr>
              <a:t>[2]</a:t>
            </a:r>
            <a:r>
              <a:rPr lang="pl-PL" sz="19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ctr">
              <a:lnSpc>
                <a:spcPct val="100000"/>
              </a:lnSpc>
            </a:pPr>
            <a:endParaRPr lang="pl-PL" sz="1900" dirty="0"/>
          </a:p>
        </p:txBody>
      </p:sp>
      <p:pic>
        <p:nvPicPr>
          <p:cNvPr id="5122" name="Picture 2" descr="Jan Matejko">
            <a:extLst>
              <a:ext uri="{FF2B5EF4-FFF2-40B4-BE49-F238E27FC236}">
                <a16:creationId xmlns:a16="http://schemas.microsoft.com/office/drawing/2014/main" id="{9BCA1785-1C52-4AB3-9B9A-E628F0F2D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5"/>
          <a:stretch/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0840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899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E6BBDD2-3274-4B3B-A9EA-4C821F69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882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pl-PL" dirty="0"/>
              <a:t>Jan Matejko</a:t>
            </a:r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0884930D-7E7A-4A2A-BEFA-7DDFC39C2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965" y="2884395"/>
            <a:ext cx="3766670" cy="2469140"/>
          </a:xfrm>
        </p:spPr>
        <p:txBody>
          <a:bodyPr>
            <a:normAutofit/>
          </a:bodyPr>
          <a:lstStyle/>
          <a:p>
            <a:pPr algn="ctr"/>
            <a:r>
              <a:rPr lang="pl-PL" b="0" i="0" dirty="0">
                <a:solidFill>
                  <a:srgbClr val="5A5A5A"/>
                </a:solidFill>
                <a:effectLst/>
                <a:latin typeface="GoodCompPro-Book"/>
              </a:rPr>
              <a:t> "Rejtan. Upadek Polski", 1866, olej na płótnie .</a:t>
            </a:r>
            <a:endParaRPr lang="en-US" dirty="0"/>
          </a:p>
        </p:txBody>
      </p:sp>
      <p:pic>
        <p:nvPicPr>
          <p:cNvPr id="5122" name="Picture 2" descr="Obrazy Matejki, które powinien znać każdy Polak. Czy wiesz, jakie  wydarzenia przedstawiają? QUIZ – Historia">
            <a:extLst>
              <a:ext uri="{FF2B5EF4-FFF2-40B4-BE49-F238E27FC236}">
                <a16:creationId xmlns:a16="http://schemas.microsoft.com/office/drawing/2014/main" id="{553111E6-E213-4E5F-9634-8ACCB815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1" y="817510"/>
            <a:ext cx="5372100" cy="514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92478" y="2543656"/>
            <a:ext cx="867485" cy="115439"/>
            <a:chOff x="8910933" y="1861308"/>
            <a:chExt cx="867485" cy="1154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16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8203C5-3785-4AE9-BC04-2C454CAD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88B5CE-0510-4138-A94C-EBAC454B7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146" name="Picture 2" descr="Malarz i kolekcjoner – Jan Matejko nieznany | TouchOfArt">
            <a:extLst>
              <a:ext uri="{FF2B5EF4-FFF2-40B4-BE49-F238E27FC236}">
                <a16:creationId xmlns:a16="http://schemas.microsoft.com/office/drawing/2014/main" id="{6EB6F0E0-457C-4072-9A0F-6C6110B8E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96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8A9FDD-6D04-4BE8-B1E5-58CC512B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Kultura wysoka a kultura masowa 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7DA674-86F0-45D0-8505-49F916F17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61903"/>
            <a:ext cx="10134600" cy="4373368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 </a:t>
            </a:r>
          </a:p>
          <a:p>
            <a:endParaRPr lang="pl-PL" dirty="0"/>
          </a:p>
          <a:p>
            <a:r>
              <a:rPr lang="pl-PL" sz="2400" dirty="0"/>
              <a:t>Proponuję nasze rozważania rozpocząć od zastanowienia się i odpowiedzenia sobie na pytania. </a:t>
            </a:r>
          </a:p>
          <a:p>
            <a:r>
              <a:rPr lang="pl-PL" sz="2400" dirty="0"/>
              <a:t> 1. Jak rozumiesz powiedzenie „nie samym chlebem człowiek żyje”? </a:t>
            </a:r>
          </a:p>
          <a:p>
            <a:r>
              <a:rPr lang="pl-PL" sz="2400" dirty="0"/>
              <a:t>2. Jak wygląda życie kulturalne współczesnego człowieka? </a:t>
            </a:r>
          </a:p>
          <a:p>
            <a:r>
              <a:rPr lang="pl-PL" sz="2400" dirty="0"/>
              <a:t>3. W jakich formach życia kulturalnego regularnie uczestniczysz?</a:t>
            </a:r>
          </a:p>
          <a:p>
            <a:r>
              <a:rPr lang="pl-PL" sz="2400" dirty="0"/>
              <a:t>Kultura wysoka (inaczej elitarna) i kultura masowa (inaczej popularna) to jakby dwie strony tego samego medalu – obie tworzą produkty materialne i niematerialne przeznaczone jednak dla innych grup odbiorców.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400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A37631-E48A-4DF6-B91C-3E402105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b="1" dirty="0"/>
              <a:t>Jak zacząć opis obrazu ?</a:t>
            </a:r>
            <a:endParaRPr lang="pl-PL" b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0EBB51-6150-4596-B5A8-CE3542680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000" b="0" i="0" dirty="0">
                <a:effectLst/>
                <a:latin typeface="Lato" panose="020F0502020204030203" pitchFamily="34" charset="0"/>
              </a:rPr>
              <a:t>Zanim zaczniesz opisywanie dzieła sztuki, musisz odpowiedzieć sobie na parę pytań: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Jaki jest jego temat?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Jak autor je skomponował?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W jakiej technice zostało wykonane?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Co wnoszą kształty, kolory, światło?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Jak można je ocenić?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Jakie uczucia wzbudza?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1624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E2441E-0377-43CC-BB0F-A2972022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838805"/>
          </a:xfrm>
        </p:spPr>
        <p:txBody>
          <a:bodyPr/>
          <a:lstStyle/>
          <a:p>
            <a:r>
              <a:rPr lang="pl-PL" sz="3200" b="1" i="1" dirty="0"/>
              <a:t>Słownictwo w opisie obrazu</a:t>
            </a:r>
            <a:endParaRPr lang="pl-PL" b="1" i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BE3B4E-B0F2-43E9-AA93-01808D763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1823963"/>
            <a:ext cx="4953000" cy="4329730"/>
          </a:xfrm>
        </p:spPr>
        <p:txBody>
          <a:bodyPr>
            <a:normAutofit fontScale="62500" lnSpcReduction="20000"/>
          </a:bodyPr>
          <a:lstStyle/>
          <a:p>
            <a:r>
              <a:rPr lang="pl-PL" sz="2200" b="0" i="0" dirty="0">
                <a:effectLst/>
                <a:latin typeface="Lato" panose="020F0502020204030203" pitchFamily="34" charset="0"/>
              </a:rPr>
              <a:t>Najczęściej opisuje się dzieła malarskie. W opisie obrazu ważne jest stosowanie odpowiedniego </a:t>
            </a:r>
            <a:r>
              <a:rPr lang="pl-PL" sz="2200" b="1" i="0" dirty="0">
                <a:effectLst/>
                <a:latin typeface="Lato" panose="020F0502020204030203" pitchFamily="34" charset="0"/>
              </a:rPr>
              <a:t>słownictwa</a:t>
            </a:r>
            <a:r>
              <a:rPr lang="pl-PL" sz="2200" b="0" i="0" dirty="0">
                <a:effectLst/>
                <a:latin typeface="Lato" panose="020F0502020204030203" pitchFamily="34" charset="0"/>
              </a:rPr>
              <a:t>.</a:t>
            </a:r>
          </a:p>
          <a:p>
            <a:r>
              <a:rPr lang="pl-PL" sz="2200" b="0" i="0" dirty="0">
                <a:effectLst/>
                <a:latin typeface="Lato" panose="020F0502020204030203" pitchFamily="34" charset="0"/>
              </a:rPr>
              <a:t>Podczas opisywania kompozycji stosuj zwroty typu: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w punkcie centralnym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na pierwszym planie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na drugim planie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po lewej stronie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po prawej stronie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u góry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na dole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można zobaczyć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widać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artysta umieścił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200" b="0" i="0" dirty="0">
                <a:effectLst/>
                <a:latin typeface="Lato" panose="020F0502020204030203" pitchFamily="34" charset="0"/>
              </a:rPr>
              <a:t>malarz przedstawił</a:t>
            </a:r>
          </a:p>
          <a:p>
            <a:endParaRPr lang="pl-PL" dirty="0"/>
          </a:p>
        </p:txBody>
      </p:sp>
      <p:pic>
        <p:nvPicPr>
          <p:cNvPr id="1026" name="Picture 2" descr="WENECJA obraz olejny ręcznie malowany, 50x70 cm - Strefa Livingu">
            <a:extLst>
              <a:ext uri="{FF2B5EF4-FFF2-40B4-BE49-F238E27FC236}">
                <a16:creationId xmlns:a16="http://schemas.microsoft.com/office/drawing/2014/main" id="{15586B6E-534A-4858-8F84-5D7684B358E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5704"/>
            <a:ext cx="4953000" cy="357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9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F0B428-6D20-431E-88D7-6C88CDD6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b="1" dirty="0"/>
              <a:t>Stosuj wyrazy oceniające , ukazujące Twój stosunek do dzieła: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8AB40D-3323-439A-B17F-4412B56FA6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piękne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zachwycające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wywołujące uśmiech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przygnębiające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melancholijne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niedbałe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perfekcyjne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znakomicie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0" i="0" dirty="0">
                <a:effectLst/>
                <a:latin typeface="Lato" panose="020F0502020204030203" pitchFamily="34" charset="0"/>
              </a:rPr>
              <a:t>Dokładnie</a:t>
            </a:r>
          </a:p>
          <a:p>
            <a:endParaRPr lang="pl-P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ymbol zastępczy zawartości 4" descr="Yellow flower patch">
                <a:extLst>
                  <a:ext uri="{FF2B5EF4-FFF2-40B4-BE49-F238E27FC236}">
                    <a16:creationId xmlns:a16="http://schemas.microsoft.com/office/drawing/2014/main" id="{FF163925-AB07-4FDF-BC61-1DE4DCFF9393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85881357"/>
                  </p:ext>
                </p:extLst>
              </p:nvPr>
            </p:nvGraphicFramePr>
            <p:xfrm>
              <a:off x="7588980" y="2631140"/>
              <a:ext cx="2119439" cy="30466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19439" cy="3046694"/>
                    </a:xfrm>
                    <a:prstGeom prst="rect">
                      <a:avLst/>
                    </a:prstGeom>
                  </am3d:spPr>
                  <am3d:camera>
                    <am3d:pos x="0" y="0" z="62505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3574" d="1000000"/>
                    <am3d:preTrans dx="1797082" dy="-18008490" dz="26406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755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ymbol zastępczy zawartości 4" descr="Yellow flower patch">
                <a:extLst>
                  <a:ext uri="{FF2B5EF4-FFF2-40B4-BE49-F238E27FC236}">
                    <a16:creationId xmlns:a16="http://schemas.microsoft.com/office/drawing/2014/main" id="{FF163925-AB07-4FDF-BC61-1DE4DCFF9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88980" y="2631140"/>
                <a:ext cx="2119439" cy="30466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594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82CB86-2C1D-425B-A34D-D8B6D369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540FF9-11FD-44DA-BFDC-409BBDAB0C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Wstęp</a:t>
            </a:r>
            <a:endParaRPr lang="pl-PL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Kto jest autorem obrazu?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Kiedy powstało dzieło?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 jakiej technice je wykonano?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Czy znane są jakieś historie z nim związane?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Gdzie znajduje się obraz?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Jaka jest tematyka obrazu?</a:t>
            </a:r>
            <a:endParaRPr lang="pl-PL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224ED24-F12E-4A93-AABF-FC90B10AC3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Rozwinięcie</a:t>
            </a:r>
            <a:endParaRPr lang="pl-PL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 przedstawia? (ogólnie)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 jest punktem centralnym? (opisz go)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 znajduje się na pierwszym planie? (na prawo i na lewo)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 znajduje się na drugim planie? (jeśli takowy jest)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 mogą symbolizować te elementy lub ich układ?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Jak wykonano tło i co ono przedstawia?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Jakie barwy zastosował artysta i co przez nie uzyskał?</a:t>
            </a:r>
            <a:b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pl-P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Jaki jest nastrój obrazu, jakie uczucia wzbudza?</a:t>
            </a:r>
            <a:endParaRPr lang="pl-PL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995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F57AA17B-B018-C5AB-758B-1B78A8C545E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14307901"/>
              </p:ext>
            </p:extLst>
          </p:nvPr>
        </p:nvGraphicFramePr>
        <p:xfrm>
          <a:off x="1037305" y="2155369"/>
          <a:ext cx="4953000" cy="3998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Symbol zastępczy zawartości 6" descr="Obraz RTG kwiatów, rdzeni i liści">
            <a:extLst>
              <a:ext uri="{FF2B5EF4-FFF2-40B4-BE49-F238E27FC236}">
                <a16:creationId xmlns:a16="http://schemas.microsoft.com/office/drawing/2014/main" id="{0FC61107-4CF6-4CD7-B86B-AFB369551B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80270"/>
            <a:ext cx="4953000" cy="3348434"/>
          </a:xfrm>
        </p:spPr>
      </p:pic>
    </p:spTree>
    <p:extLst>
      <p:ext uri="{BB962C8B-B14F-4D97-AF65-F5344CB8AC3E}">
        <p14:creationId xmlns:p14="http://schemas.microsoft.com/office/powerpoint/2010/main" val="264291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62E835-5C61-4520-A6EC-E1027E8F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fotografii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2CF463-B561-48A2-9E08-71189C6E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W tym zadaniu musisz nazwać sytuację przedstawioną na zdjęciu oraz opisać szczegółowo osoby ( wygląd , strój , czynności ), miejsce w którym się znajdują oraz czas ( pora dnia, pora roku , pogoda ). Na zakończenie możesz dodać kilka słów na temat atmosfery, nastroju czy ogólnego wrażenia.</a:t>
            </a:r>
          </a:p>
          <a:p>
            <a:r>
              <a:rPr lang="pl-PL" b="1" dirty="0"/>
              <a:t>Kluczowe elementy opisu </a:t>
            </a:r>
            <a:r>
              <a:rPr lang="pl-PL" dirty="0"/>
              <a:t>:</a:t>
            </a:r>
          </a:p>
          <a:p>
            <a:r>
              <a:rPr lang="pl-PL" dirty="0"/>
              <a:t>W głębi …   Na drugim planie…. W prawym górnym rogu… Po lewej stronie… Na pierwszym planie… Na środku…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8092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0002B0-E822-4585-854D-4BAB95FF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Wyrażenia i zwroty stosowane w opisie ilustracji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747121-5E0C-4665-99BF-2826D9DC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To zdjęcie przedstawia (+ B.)- ślub / rodzinny obiad / wypadek na ulicy / egzamin/</a:t>
            </a:r>
          </a:p>
          <a:p>
            <a:r>
              <a:rPr lang="pl-PL" dirty="0"/>
              <a:t>Na pierwszym planie – widać , można zobaczyć , widzę ( + B.) – wysokiego mężczyznę,</a:t>
            </a:r>
          </a:p>
          <a:p>
            <a:r>
              <a:rPr lang="pl-PL" dirty="0"/>
              <a:t>policjanta, małego psa </a:t>
            </a:r>
          </a:p>
          <a:p>
            <a:r>
              <a:rPr lang="pl-PL" dirty="0"/>
              <a:t>Na drugim planie-</a:t>
            </a:r>
          </a:p>
          <a:p>
            <a:r>
              <a:rPr lang="pl-PL" dirty="0"/>
              <a:t>W głębi-</a:t>
            </a:r>
          </a:p>
          <a:p>
            <a:r>
              <a:rPr lang="pl-PL" dirty="0"/>
              <a:t>Ten chłopiec wygląda  na (+ B.)- 15 lat/ około trzydziestu lat</a:t>
            </a:r>
          </a:p>
          <a:p>
            <a:r>
              <a:rPr lang="pl-PL" dirty="0"/>
              <a:t>Dziewczynka jest ubrana w (+ B.) czerwoną bluzę / koszulę w kratkę</a:t>
            </a:r>
          </a:p>
        </p:txBody>
      </p:sp>
    </p:spTree>
    <p:extLst>
      <p:ext uri="{BB962C8B-B14F-4D97-AF65-F5344CB8AC3E}">
        <p14:creationId xmlns:p14="http://schemas.microsoft.com/office/powerpoint/2010/main" val="558283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7ED808-7AE5-4BCB-8BB6-60569BE9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Zwroty 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4EC9FC-E30F-47B4-825D-937783121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 </a:t>
            </a:r>
            <a:r>
              <a:rPr lang="pl-PL" sz="2400" dirty="0"/>
              <a:t>Możesz używać zwrotów :</a:t>
            </a:r>
          </a:p>
          <a:p>
            <a:r>
              <a:rPr lang="pl-PL" sz="2400" dirty="0"/>
              <a:t>Moim zdaniem / Według mnie                   pewnie / prawdopodobnie / chyba</a:t>
            </a:r>
          </a:p>
          <a:p>
            <a:r>
              <a:rPr lang="pl-PL" sz="2400" dirty="0"/>
              <a:t>Sądzę ,że / Uważam , że                            możliwe , że /może / być może</a:t>
            </a:r>
          </a:p>
          <a:p>
            <a:r>
              <a:rPr lang="pl-PL" sz="2400" dirty="0"/>
              <a:t>Wydaje mi się ,że                                     trudno powiedzieć /nie wiadomo czy…</a:t>
            </a:r>
          </a:p>
          <a:p>
            <a:r>
              <a:rPr lang="pl-PL" sz="2400" dirty="0"/>
              <a:t>Mam wrażenie ,że</a:t>
            </a:r>
          </a:p>
          <a:p>
            <a:r>
              <a:rPr lang="pl-PL" sz="2400" dirty="0"/>
              <a:t>Podsumowując , pamiętaj ,żeby nie zaczynać od szczegółów . Najpierw powiedzieć krótko, kogo lub co przedstawia zdjęcie , a potem opowiedzieć dokładnie, co jest na pierwszym planie, na drugim i w głębi.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3888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Literatury Ikony Piórko, Eleganci Antykwarski Pióro, Poety Szyldowa Dutka,  Pisze Symbolu Pióropuszu, Ilustracji - Ilustracja złożonej z retro, czerń:  87268342">
            <a:extLst>
              <a:ext uri="{FF2B5EF4-FFF2-40B4-BE49-F238E27FC236}">
                <a16:creationId xmlns:a16="http://schemas.microsoft.com/office/drawing/2014/main" id="{91331AE6-5DB0-48FC-834D-9D762E2F5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1" b="27145"/>
          <a:stretch/>
        </p:blipFill>
        <p:spPr bwMode="auto">
          <a:xfrm>
            <a:off x="20" y="10"/>
            <a:ext cx="12191980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BE4F85F-4B9D-4D04-AC05-689F3D2C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pl-PL" dirty="0"/>
              <a:t>Literatura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611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9EBBE96-454A-4932-AD34-F354897A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pl-PL" dirty="0"/>
              <a:t>Przejdźmy do literatury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B14A3C-8D2B-4108-81EF-899C95C3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anchor="t">
            <a:normAutofit fontScale="70000" lnSpcReduction="20000"/>
          </a:bodyPr>
          <a:lstStyle/>
          <a:p>
            <a:pPr algn="ctr">
              <a:lnSpc>
                <a:spcPct val="100000"/>
              </a:lnSpc>
            </a:pPr>
            <a:r>
              <a:rPr lang="pl-PL" sz="2800" dirty="0"/>
              <a:t>Sławomir Mrożek (1930-2013) – polski dramatopisarz, prozaik oraz rysownik. Autor wielu satyrycznych opowiadań i utworów dramatycznych o tematyce filozoficznej, politycznej, obyczajowej i psychologicznej. Jako dramaturg zaliczany do nurtu teatru absurdu. Do najbardziej znanych utworów pisarza należą dramaty Tango, Emigranci, Policja oraz opowiadania Słoń, Lew, Wesele w </a:t>
            </a:r>
            <a:r>
              <a:rPr lang="pl-PL" sz="2800" dirty="0" err="1"/>
              <a:t>Atomicach</a:t>
            </a:r>
            <a:r>
              <a:rPr lang="pl-PL" sz="2800" dirty="0"/>
              <a:t>, Dwa listy. </a:t>
            </a:r>
          </a:p>
        </p:txBody>
      </p:sp>
      <p:pic>
        <p:nvPicPr>
          <p:cNvPr id="6146" name="Picture 2" descr="Sławomir Mrożek – najlepsze książki Informacje Aktualności z Pomorza  Nadmorski24.pl">
            <a:extLst>
              <a:ext uri="{FF2B5EF4-FFF2-40B4-BE49-F238E27FC236}">
                <a16:creationId xmlns:a16="http://schemas.microsoft.com/office/drawing/2014/main" id="{E51E074D-3D1A-4BC4-B2A7-548446CF6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4" r="18832" b="-1"/>
          <a:stretch/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08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2FF449E8-AD92-4C63-AEF9-A623E9C24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770522"/>
              </p:ext>
            </p:extLst>
          </p:nvPr>
        </p:nvGraphicFramePr>
        <p:xfrm>
          <a:off x="1028700" y="1156305"/>
          <a:ext cx="10134600" cy="4925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548">
                  <a:extLst>
                    <a:ext uri="{9D8B030D-6E8A-4147-A177-3AD203B41FA5}">
                      <a16:colId xmlns:a16="http://schemas.microsoft.com/office/drawing/2014/main" val="3325241802"/>
                    </a:ext>
                  </a:extLst>
                </a:gridCol>
                <a:gridCol w="4985052">
                  <a:extLst>
                    <a:ext uri="{9D8B030D-6E8A-4147-A177-3AD203B41FA5}">
                      <a16:colId xmlns:a16="http://schemas.microsoft.com/office/drawing/2014/main" val="2583902274"/>
                    </a:ext>
                  </a:extLst>
                </a:gridCol>
              </a:tblGrid>
              <a:tr h="394015">
                <a:tc>
                  <a:txBody>
                    <a:bodyPr/>
                    <a:lstStyle/>
                    <a:p>
                      <a:r>
                        <a:rPr lang="pl-PL" dirty="0"/>
                        <a:t>Kultura wysoka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Kultura masowa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357042"/>
                  </a:ext>
                </a:extLst>
              </a:tr>
              <a:tr h="4531166">
                <a:tc>
                  <a:txBody>
                    <a:bodyPr/>
                    <a:lstStyle/>
                    <a:p>
                      <a:r>
                        <a:rPr lang="pl-PL" dirty="0"/>
                        <a:t>1.Trafia do zdecydowanie mniejszej grupy odbiorców.</a:t>
                      </a:r>
                    </a:p>
                    <a:p>
                      <a:r>
                        <a:rPr lang="pl-PL" dirty="0"/>
                        <a:t>2.Czeka na odbiorców w specjalnych placówkach.</a:t>
                      </a:r>
                    </a:p>
                    <a:p>
                      <a:r>
                        <a:rPr lang="pl-PL" dirty="0"/>
                        <a:t>3.Zmusza do wysiłku intelektualnego.</a:t>
                      </a:r>
                    </a:p>
                    <a:p>
                      <a:r>
                        <a:rPr lang="pl-PL" dirty="0"/>
                        <a:t>4.Odbiorcy mają wyrobiony gust i wymagania wobec prezentowanych treści.</a:t>
                      </a:r>
                    </a:p>
                    <a:p>
                      <a:r>
                        <a:rPr lang="pl-PL" dirty="0"/>
                        <a:t>5.Porusza tematy złożone i poważne.</a:t>
                      </a:r>
                    </a:p>
                    <a:p>
                      <a:endParaRPr lang="pl-PL" dirty="0"/>
                    </a:p>
                    <a:p>
                      <a:endParaRPr lang="pl-PL" dirty="0"/>
                    </a:p>
                    <a:p>
                      <a:endParaRPr lang="pl-PL" dirty="0"/>
                    </a:p>
                    <a:p>
                      <a:endParaRPr lang="pl-PL" dirty="0"/>
                    </a:p>
                    <a:p>
                      <a:endParaRPr lang="pl-PL" dirty="0"/>
                    </a:p>
                    <a:p>
                      <a:endParaRPr lang="pl-PL" dirty="0"/>
                    </a:p>
                    <a:p>
                      <a:endParaRPr lang="pl-PL" dirty="0"/>
                    </a:p>
                    <a:p>
                      <a:endParaRPr lang="pl-PL" dirty="0"/>
                    </a:p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1.Dostarcza prostej łatwej rozrywki.</a:t>
                      </a:r>
                    </a:p>
                    <a:p>
                      <a:r>
                        <a:rPr lang="pl-PL" dirty="0"/>
                        <a:t>2. Częściej nastawiona jest na ilość a nie na jakość.</a:t>
                      </a:r>
                    </a:p>
                    <a:p>
                      <a:r>
                        <a:rPr lang="pl-PL" dirty="0"/>
                        <a:t>3.Jest kierowana do najszerszego grona odbiorców.</a:t>
                      </a:r>
                    </a:p>
                    <a:p>
                      <a:r>
                        <a:rPr lang="pl-PL" dirty="0"/>
                        <a:t>4.Jest nastawiona na zysk.</a:t>
                      </a:r>
                    </a:p>
                    <a:p>
                      <a:r>
                        <a:rPr lang="pl-PL" dirty="0"/>
                        <a:t>5.Może wywierać wpływ na odbiorcę i manipulować nimi.</a:t>
                      </a:r>
                    </a:p>
                    <a:p>
                      <a:r>
                        <a:rPr lang="pl-PL" dirty="0"/>
                        <a:t>6. Jest powszechnie dostępna.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4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193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Wesele W Atomicach - OLX.pl">
            <a:extLst>
              <a:ext uri="{FF2B5EF4-FFF2-40B4-BE49-F238E27FC236}">
                <a16:creationId xmlns:a16="http://schemas.microsoft.com/office/drawing/2014/main" id="{2391C2C2-7853-4CA9-BDA1-3180D86E3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6096000" y="7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akaty - Galeria Grafiki i Plakatu">
            <a:extLst>
              <a:ext uri="{FF2B5EF4-FFF2-40B4-BE49-F238E27FC236}">
                <a16:creationId xmlns:a16="http://schemas.microsoft.com/office/drawing/2014/main" id="{04096411-84A4-4ECA-962C-FC0730393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9" r="-1" b="11894"/>
          <a:stretch/>
        </p:blipFill>
        <p:spPr bwMode="auto">
          <a:xfrm>
            <a:off x="20" y="-6"/>
            <a:ext cx="6095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6CB016-68D3-4C8F-B778-82564CCE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883" y="2884395"/>
            <a:ext cx="3950677" cy="2469140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Do najbardziej znanych utworów pisarza należą dramaty Tango, Emigranci, Policja oraz opowiadania Słoń, Lew, Wesele w </a:t>
            </a:r>
            <a:r>
              <a:rPr lang="pl-PL" dirty="0" err="1"/>
              <a:t>Atomicach</a:t>
            </a:r>
            <a:r>
              <a:rPr lang="pl-PL" dirty="0"/>
              <a:t>, Dwa listy.</a:t>
            </a:r>
          </a:p>
          <a:p>
            <a:pPr algn="ctr"/>
            <a:endParaRPr lang="pl-PL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AutoShape 2" descr="Tango - Sławomir Mrożek - książka">
            <a:extLst>
              <a:ext uri="{FF2B5EF4-FFF2-40B4-BE49-F238E27FC236}">
                <a16:creationId xmlns:a16="http://schemas.microsoft.com/office/drawing/2014/main" id="{58703E24-BB7A-4EC0-A709-FE32D42945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7504" y="312708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11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E7E1A1-2C8C-4727-9951-BDFEB20F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-sztuki plastyczne.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A61A6B-658B-4505-A605-68B0680A3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52" y="2113458"/>
            <a:ext cx="10607016" cy="3969342"/>
          </a:xfrm>
        </p:spPr>
        <p:txBody>
          <a:bodyPr/>
          <a:lstStyle/>
          <a:p>
            <a:r>
              <a:rPr lang="pl-PL" b="1" dirty="0"/>
              <a:t>Sprawdź, czy rozumiesz ?</a:t>
            </a:r>
          </a:p>
          <a:p>
            <a:r>
              <a:rPr lang="pl-PL" dirty="0"/>
              <a:t>malarstwo; malarz, malarka; malarski / obraz olejny; akwarela; pastel ,grafika; grafik, graficzka; graficzny; grafika komputerowa / sztuka plakatu ,</a:t>
            </a:r>
          </a:p>
          <a:p>
            <a:r>
              <a:rPr lang="pl-PL" dirty="0"/>
              <a:t>rysunek; rysownik, rysowniczka; rysunkowy / rysunek ołówkiem, węglem, kredką, tuszem </a:t>
            </a:r>
          </a:p>
          <a:p>
            <a:r>
              <a:rPr lang="pl-PL" dirty="0"/>
              <a:t>szkic; szkicowy; szkicownik / rzeźba; rzeźbiarz, rzeźbiarka; rzeźbiarski;</a:t>
            </a:r>
          </a:p>
          <a:p>
            <a:r>
              <a:rPr lang="pl-PL" dirty="0"/>
              <a:t> płaskorzeźba / relief rzeźbić w kamieniu, w drewnie, w glinie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4413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9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0679999-75FA-4808-AEB9-0309E826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02" y="1000366"/>
            <a:ext cx="3995397" cy="1239627"/>
          </a:xfr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500"/>
              <a:t> Proszę odszyfrować nazwy przedstawionych na zdjęciach przedmiotów .</a:t>
            </a: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B72A9B34-A3D9-03B5-8FFE-2313E3ECF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662" y="2884395"/>
            <a:ext cx="3950677" cy="2469140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Paleta , sztaluga , obraz olejny</a:t>
            </a:r>
            <a:endParaRPr lang="en-US" b="1" dirty="0"/>
          </a:p>
        </p:txBody>
      </p:sp>
      <p:pic>
        <p:nvPicPr>
          <p:cNvPr id="1028" name="Picture 4" descr="Obraz Farby - paleta malarska na wymiar • artysta, malować, rysunek •  REDRO.pl">
            <a:extLst>
              <a:ext uri="{FF2B5EF4-FFF2-40B4-BE49-F238E27FC236}">
                <a16:creationId xmlns:a16="http://schemas.microsoft.com/office/drawing/2014/main" id="{5FDAACF7-BA79-4C94-8696-4D13368A1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08" b="-1"/>
          <a:stretch/>
        </p:blipFill>
        <p:spPr bwMode="auto">
          <a:xfrm>
            <a:off x="6096000" y="-5542"/>
            <a:ext cx="3048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UŻA BUKOWA SZTALUGA STUDYJNA STABILNA DaVINCI 6995422869 - Allegro.pl">
            <a:extLst>
              <a:ext uri="{FF2B5EF4-FFF2-40B4-BE49-F238E27FC236}">
                <a16:creationId xmlns:a16="http://schemas.microsoft.com/office/drawing/2014/main" id="{075668A2-548B-424C-9C2C-07E07435A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4" r="-3" b="5179"/>
          <a:stretch/>
        </p:blipFill>
        <p:spPr bwMode="auto">
          <a:xfrm>
            <a:off x="9144000" y="-5542"/>
            <a:ext cx="3047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ENECJA obraz olejny ręcznie malowany, 50x70 cm - Strefa Livingu">
            <a:extLst>
              <a:ext uri="{FF2B5EF4-FFF2-40B4-BE49-F238E27FC236}">
                <a16:creationId xmlns:a16="http://schemas.microsoft.com/office/drawing/2014/main" id="{B9A8AB9A-430A-49B5-968E-5FAE2BF7D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b="5989"/>
          <a:stretch/>
        </p:blipFill>
        <p:spPr bwMode="auto">
          <a:xfrm>
            <a:off x="6096000" y="3417915"/>
            <a:ext cx="6096000" cy="34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2543656"/>
            <a:ext cx="867485" cy="115439"/>
            <a:chOff x="8910933" y="1861308"/>
            <a:chExt cx="867485" cy="115439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4264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5" name="Group 74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2056" name="Rectangle 75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57" name="Rectangle 79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1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3732143"/>
            <a:ext cx="11887200" cy="296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E324E1-660E-42F2-8C17-1DB0BDF9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95" y="4158695"/>
            <a:ext cx="10579070" cy="798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2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Akwarela ,                                      obraz pastelami</a:t>
            </a:r>
          </a:p>
        </p:txBody>
      </p:sp>
      <p:pic>
        <p:nvPicPr>
          <p:cNvPr id="2052" name="Picture 4" descr="Obraz pastelami pastele pejzaż łódka jezioro natur 9399253647 - Allegro.pl">
            <a:extLst>
              <a:ext uri="{FF2B5EF4-FFF2-40B4-BE49-F238E27FC236}">
                <a16:creationId xmlns:a16="http://schemas.microsoft.com/office/drawing/2014/main" id="{1839DA48-B771-4274-81CF-5242C92A1EE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5" r="-2" b="4186"/>
          <a:stretch/>
        </p:blipFill>
        <p:spPr bwMode="auto">
          <a:xfrm>
            <a:off x="6089908" y="-160"/>
            <a:ext cx="6102092" cy="359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jzaż - obraz akwarela - Sztuka - DecoBazaar">
            <a:extLst>
              <a:ext uri="{FF2B5EF4-FFF2-40B4-BE49-F238E27FC236}">
                <a16:creationId xmlns:a16="http://schemas.microsoft.com/office/drawing/2014/main" id="{78547FF6-124C-410E-B395-E8F63D4837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2" r="-2" b="10509"/>
          <a:stretch/>
        </p:blipFill>
        <p:spPr bwMode="auto">
          <a:xfrm>
            <a:off x="-6093" y="10"/>
            <a:ext cx="6102093" cy="359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9" name="Group 83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71488" y="5209066"/>
            <a:ext cx="867485" cy="115439"/>
            <a:chOff x="8910933" y="1861308"/>
            <a:chExt cx="867485" cy="115439"/>
          </a:xfrm>
        </p:grpSpPr>
        <p:sp>
          <p:nvSpPr>
            <p:cNvPr id="2060" name="Rectangle 84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946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59026"/>
            <a:ext cx="5938866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B6E3D0B-C532-4A92-BCE8-BB310E1F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95" y="1066801"/>
            <a:ext cx="461227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Rzeźba w kamieniu, relief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Granit ptak Relief rzeźba z dostawcami kwiaty - Kup &amp; hurtowych kamień  rzeźba ceny - BOYIXIN">
            <a:extLst>
              <a:ext uri="{FF2B5EF4-FFF2-40B4-BE49-F238E27FC236}">
                <a16:creationId xmlns:a16="http://schemas.microsoft.com/office/drawing/2014/main" id="{8AFA9D84-BB5A-46FC-AFEB-D681B3B422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434" y="1110357"/>
            <a:ext cx="5011133" cy="464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1691" y="4237480"/>
            <a:ext cx="867485" cy="115439"/>
            <a:chOff x="8910933" y="1861308"/>
            <a:chExt cx="867485" cy="1154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518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0C27BA-2D4A-4DFF-AB76-B7B18ED5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Rzeźba Michał Anioł –”Pieta”</a:t>
            </a:r>
          </a:p>
        </p:txBody>
      </p:sp>
      <p:pic>
        <p:nvPicPr>
          <p:cNvPr id="3074" name="Picture 2" descr="Michał Anioł - geniusz, w którego dziełach nie sposób się nie zakochać -  Bellitudo">
            <a:extLst>
              <a:ext uri="{FF2B5EF4-FFF2-40B4-BE49-F238E27FC236}">
                <a16:creationId xmlns:a16="http://schemas.microsoft.com/office/drawing/2014/main" id="{2B58C894-FF0E-4866-831A-1C36D0BB5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53" y="2162174"/>
            <a:ext cx="5782054" cy="41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055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7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30" name="Rectangle 7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31" name="Rectangle 7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finicja gatunku synkretycznego i przykłady dzieł synkretycznych">
            <a:extLst>
              <a:ext uri="{FF2B5EF4-FFF2-40B4-BE49-F238E27FC236}">
                <a16:creationId xmlns:a16="http://schemas.microsoft.com/office/drawing/2014/main" id="{63202959-61A3-47C5-9310-A5C326F433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b="13481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1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81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45191" y="4550150"/>
            <a:ext cx="867485" cy="115439"/>
            <a:chOff x="8910933" y="1861308"/>
            <a:chExt cx="867485" cy="115439"/>
          </a:xfrm>
        </p:grpSpPr>
        <p:sp>
          <p:nvSpPr>
            <p:cNvPr id="1034" name="Rectangle 82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A9D1ECE-383D-4F10-8BD5-026F3A84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857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br>
              <a:rPr lang="en-US" sz="2200" b="0" kern="1200" cap="all" spc="39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200" b="0" i="0" kern="1200" cap="all" spc="39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0" i="0" kern="1200" cap="all" spc="39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Gatunki synkretyczne</a:t>
            </a:r>
            <a:br>
              <a:rPr lang="en-US" sz="2200" b="0" i="0" kern="1200" cap="all" spc="39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9800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3620D3-9A87-4832-8A66-74AC1E4BF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Gatunkami synkretycznymi nazywamy takie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literackie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których nie można zakwalifikować do tylko jednego rodzaju lub gatunku literackiego. Posiadają cechy co najmniej dwóch z trzech rodzajów (czyli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epiki, liryki lub dramatu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 bądź cechy co najmniej dwóch gatunków literackich.</a:t>
            </a:r>
          </a:p>
          <a:p>
            <a:r>
              <a:rPr lang="pl-PL" b="1" i="0" dirty="0">
                <a:solidFill>
                  <a:srgbClr val="404040"/>
                </a:solidFill>
                <a:effectLst/>
                <a:latin typeface="Lora" pitchFamily="2" charset="-18"/>
              </a:rPr>
              <a:t>Przykłady utworów synkretycznych</a:t>
            </a:r>
          </a:p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Pochodząca z epoki romantyzmu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ballada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(np. „To lubię” czy „Świteź” Adama Mickiewicza) jest gatunkiem synkretycznym, gdyż: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poetycki język, nastrojowość i emocjonalność to elementy pochodzące z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liryki,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przedstawia wydarzenia, o których opowiada narrator – są to cechy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epiki,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zawiera dialogi i akcję, podobnie jak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dramat.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2909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23DBD-CD08-655F-BB6E-40069C9D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BCD9D35-7ACB-4156-A505-5DF37BDF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pl-PL" dirty="0"/>
              <a:t>„To lubię” ballada A. Mickiewicz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718ECB-1975-4FCB-9822-BC040B84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883" y="2289028"/>
            <a:ext cx="3950677" cy="3064507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400" b="0" i="0" dirty="0" err="1">
                <a:effectLst/>
                <a:latin typeface="Times New Roman" panose="02020603050405020304" pitchFamily="18" charset="0"/>
              </a:rPr>
              <a:t>Spójrzyj</a:t>
            </a:r>
            <a:r>
              <a:rPr lang="pl-PL" sz="1400" b="0" i="0" dirty="0">
                <a:effectLst/>
                <a:latin typeface="Times New Roman" panose="02020603050405020304" pitchFamily="18" charset="0"/>
              </a:rPr>
              <a:t>, Marylo, gdzie się kończą gaje,</a:t>
            </a:r>
          </a:p>
          <a:p>
            <a:pPr algn="ctr">
              <a:lnSpc>
                <a:spcPct val="100000"/>
              </a:lnSpc>
            </a:pPr>
            <a:r>
              <a:rPr lang="pl-PL" sz="1400" b="0" i="0" dirty="0">
                <a:effectLst/>
                <a:latin typeface="Times New Roman" panose="02020603050405020304" pitchFamily="18" charset="0"/>
              </a:rPr>
              <a:t>W prawo </a:t>
            </a:r>
            <a:r>
              <a:rPr lang="pl-PL" sz="1400" b="0" i="0" dirty="0" err="1">
                <a:effectLst/>
                <a:latin typeface="Times New Roman" panose="02020603050405020304" pitchFamily="18" charset="0"/>
              </a:rPr>
              <a:t>łóz</a:t>
            </a:r>
            <a:r>
              <a:rPr lang="pl-PL" sz="1400" b="0" i="0" dirty="0">
                <a:effectLst/>
                <a:latin typeface="Times New Roman" panose="02020603050405020304" pitchFamily="18" charset="0"/>
              </a:rPr>
              <a:t> gęsty zarostek,</a:t>
            </a:r>
          </a:p>
          <a:p>
            <a:pPr algn="ctr">
              <a:lnSpc>
                <a:spcPct val="100000"/>
              </a:lnSpc>
            </a:pPr>
            <a:r>
              <a:rPr lang="pl-PL" sz="1400" b="0" i="0" dirty="0">
                <a:effectLst/>
                <a:latin typeface="Times New Roman" panose="02020603050405020304" pitchFamily="18" charset="0"/>
              </a:rPr>
              <a:t>W lewo się piękna dolina podaje,</a:t>
            </a:r>
          </a:p>
          <a:p>
            <a:pPr algn="ctr">
              <a:lnSpc>
                <a:spcPct val="100000"/>
              </a:lnSpc>
            </a:pPr>
            <a:r>
              <a:rPr lang="pl-PL" sz="1400" b="0" i="0" dirty="0">
                <a:effectLst/>
                <a:latin typeface="Times New Roman" panose="02020603050405020304" pitchFamily="18" charset="0"/>
              </a:rPr>
              <a:t>Przodem rzeczułka i mostek.</a:t>
            </a:r>
          </a:p>
          <a:p>
            <a:pPr algn="ctr">
              <a:lnSpc>
                <a:spcPct val="100000"/>
              </a:lnSpc>
            </a:pPr>
            <a:r>
              <a:rPr lang="pl-PL" sz="1400" b="0" i="0" dirty="0">
                <a:effectLst/>
                <a:latin typeface="Times New Roman" panose="02020603050405020304" pitchFamily="18" charset="0"/>
              </a:rPr>
              <a:t>Tuż stara cerkiew, w niej puszczyk i sowy,</a:t>
            </a:r>
          </a:p>
          <a:p>
            <a:pPr algn="ctr">
              <a:lnSpc>
                <a:spcPct val="100000"/>
              </a:lnSpc>
            </a:pPr>
            <a:r>
              <a:rPr lang="pl-PL" sz="1400" b="0" i="0" dirty="0">
                <a:effectLst/>
                <a:latin typeface="Times New Roman" panose="02020603050405020304" pitchFamily="18" charset="0"/>
              </a:rPr>
              <a:t>Obok dzwonnicy zrąb zgniły,</a:t>
            </a:r>
          </a:p>
          <a:p>
            <a:pPr algn="ctr">
              <a:lnSpc>
                <a:spcPct val="100000"/>
              </a:lnSpc>
            </a:pPr>
            <a:r>
              <a:rPr lang="pl-PL" sz="1400" b="0" i="0" dirty="0">
                <a:effectLst/>
                <a:latin typeface="Times New Roman" panose="02020603050405020304" pitchFamily="18" charset="0"/>
              </a:rPr>
              <a:t>A za dzwonnicą chrośniak malinowy,</a:t>
            </a:r>
          </a:p>
          <a:p>
            <a:pPr algn="ctr">
              <a:lnSpc>
                <a:spcPct val="100000"/>
              </a:lnSpc>
            </a:pPr>
            <a:r>
              <a:rPr lang="pl-PL" sz="1400" b="0" i="0" dirty="0">
                <a:effectLst/>
                <a:latin typeface="Times New Roman" panose="02020603050405020304" pitchFamily="18" charset="0"/>
              </a:rPr>
              <a:t>A w tym chrośniaku mogiły. (…)</a:t>
            </a:r>
          </a:p>
          <a:p>
            <a:pPr algn="ctr">
              <a:lnSpc>
                <a:spcPct val="100000"/>
              </a:lnSpc>
            </a:pPr>
            <a:endParaRPr lang="pl-PL" sz="11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337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095EC9-90A4-4EAB-90E3-468DE781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Świteź –Adam  Mickiewicz</a:t>
            </a:r>
            <a:br>
              <a:rPr lang="pl-PL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endParaRPr lang="pl-PL" b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EA1999-6CC1-4A95-A898-17E9A9F48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b="1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Do Michała Wereszczaki</a:t>
            </a:r>
            <a:br>
              <a:rPr lang="pl-PL" b="1" dirty="0"/>
            </a:br>
            <a:br>
              <a:rPr lang="pl-PL" b="1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Kto­kol­wiek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bę­dzisz</a:t>
            </a: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w no­wo­gródz­kiej stro­nie,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Do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Płu­żyn</a:t>
            </a: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ciem­ne­go boru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Wje­chaw­szy, po­mnij za­trzy­mać twe ko­nie,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Byś się przy­pa­trzył je­zio­ru.</a:t>
            </a:r>
            <a:br>
              <a:rPr lang="pl-PL" dirty="0"/>
            </a:b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Świ­teź tam ja­sne roz­prze­strze­nia łona,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W wiel­kie­go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ksztal­cie</a:t>
            </a: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ob­wo­du,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Gę­stą po bo­kach pusz­czą oczer­nio­na,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 gład­ka jak szy­ba lodu.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FF596FD-A577-4D88-BC11-561B0702CA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Je­że­li noc­ną przy­bli­żysz się dobą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 zwró­cisz ku wo­dom lice,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Gwiaz­dy nad tobą i gwiaz­dy pod tobą,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 dwa oba­czysz księ­ży­ce.</a:t>
            </a:r>
            <a:br>
              <a:rPr lang="pl-PL" dirty="0"/>
            </a:b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Nie­pew­ny, czy­li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szklan­na</a:t>
            </a: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spod twej sto­py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Pod nie­bo idzie rów­ni­na,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Czy­li też nie­bo swo­je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szklan­ne</a:t>
            </a: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stro­py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Aż do nóg two­ich ugi­na:</a:t>
            </a:r>
          </a:p>
          <a:p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Gdy oko brze­gów prze­ciw­nych nie się­ga,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Dna nie od­róż­nia od szczy­tu,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Zda­jesz się wi­sieć w środ­ku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nie­bo­krę­ga</a:t>
            </a: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</a:t>
            </a:r>
            <a:br>
              <a:rPr lang="pl-PL" dirty="0"/>
            </a:br>
            <a:r>
              <a:rPr lang="pl-PL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W ja­kiejś ot­chła­ni błę­ki­tu.(…)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734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59026"/>
            <a:ext cx="5938866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286201-83BC-4CB7-AA6A-7FBB781F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95" y="1066801"/>
            <a:ext cx="461227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Malarstwo</a:t>
            </a:r>
          </a:p>
        </p:txBody>
      </p:sp>
      <p:pic>
        <p:nvPicPr>
          <p:cNvPr id="1026" name="Picture 2" descr="maj 2015 – Malarstwo, rysunek, grafika">
            <a:extLst>
              <a:ext uri="{FF2B5EF4-FFF2-40B4-BE49-F238E27FC236}">
                <a16:creationId xmlns:a16="http://schemas.microsoft.com/office/drawing/2014/main" id="{7E4197D3-CB60-4AA6-9887-D0DCF2FDB2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9" r="-1" b="-1"/>
          <a:stretch/>
        </p:blipFill>
        <p:spPr bwMode="auto">
          <a:xfrm>
            <a:off x="20" y="10"/>
            <a:ext cx="59388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1691" y="4237480"/>
            <a:ext cx="867485" cy="115439"/>
            <a:chOff x="8910933" y="1861308"/>
            <a:chExt cx="867485" cy="1154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1586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1E4382-D8A5-43A2-B59C-F443A7B9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93486"/>
            <a:ext cx="10134600" cy="1518903"/>
          </a:xfrm>
        </p:spPr>
        <p:txBody>
          <a:bodyPr>
            <a:normAutofit fontScale="90000"/>
          </a:bodyPr>
          <a:lstStyle/>
          <a:p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Dramat romantyczny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również powstały w romantyzmie, jest gatunkiem synkretycznym. Jako przykład można podać „Dziady” Adama Mickiewicza.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BDE0FB-6173-46F0-BCBA-8F9BC4E8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Jest to utwór przeznaczony do wystawienia na scenie, zbudowany z aktów i scen. Dzieli się na tekst główny (dialogi i monologi bohaterów) oraz didaskalia, czyli tekst poboczny (wskazówki autora dla reżysera, aktorów i scenarzysty). Są to elementy charakterystyczne dla dramatu.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Pojawiają się w nim inne gatunki literackie, takie jak pieśń, hymn czy modlitwa – należące do liryki.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 „Dziadach” znajdziemy także bajkę, która jest gatunkiem zawierającym narrację i opowiadającym o wydarzeniach – pochodzi z epiki.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3259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034ECF-B188-4F9D-BC5F-85160EA7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„Dziady” jako cykl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7E9B9C-ADE1-4BDF-A49A-F99551519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pl-PL" b="0" i="0" dirty="0">
              <a:solidFill>
                <a:srgbClr val="404040"/>
              </a:solidFill>
              <a:effectLst/>
              <a:latin typeface="inheri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404040"/>
              </a:solidFill>
              <a:latin typeface="inheri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inherit"/>
              </a:rPr>
              <a:t>„</a:t>
            </a:r>
            <a:r>
              <a:rPr lang="pl-PL" b="1" i="0" dirty="0">
                <a:solidFill>
                  <a:srgbClr val="404040"/>
                </a:solidFill>
                <a:effectLst/>
                <a:latin typeface="inherit"/>
              </a:rPr>
              <a:t>Dziady” to dramaty romantyczne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Adama Mickiewicza</a:t>
            </a:r>
            <a:r>
              <a:rPr lang="pl-PL" b="1" i="0" dirty="0">
                <a:solidFill>
                  <a:srgbClr val="404040"/>
                </a:solidFill>
                <a:effectLst/>
                <a:latin typeface="inherit"/>
              </a:rPr>
              <a:t> publikowane w latach 1823-1860. Powstawały kolejno części II, IV, III, oraz I – część nieukończona, wydana pośmiertnie. </a:t>
            </a:r>
            <a:endParaRPr lang="pl-PL" b="1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l-PL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Elementem spajającym te części jest obrzęd dziadów – dokładnie przedstawiony w części II, wspominany przez Gustawa w cz. IV i odbywający się w scenie IX cz. III.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 utworze znajdują się liczne wątki autobiograficzne, zawarte są w nim idee romantyzmu, także polskiego, związanego z walką narodowowyzwoleńczą z rosyjskim zaborcą.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32397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9BA30-85FA-4C43-91E1-8599F174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Czym były Dziady?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15E810-A10F-40F3-A693-5E0391D7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pl-PL" b="1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pl-PL" b="1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Dziady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pogański zwyczaj ludowy obchodzony głównie przez Bałtów i Słowian, którego celem było pozyskanie przychylności zmarłych. W Polsce najważniejsze obrzędy obchodzono</a:t>
            </a:r>
            <a:r>
              <a:rPr lang="pl-PL" b="0" i="0" dirty="0">
                <a:solidFill>
                  <a:srgbClr val="404040"/>
                </a:solidFill>
                <a:effectLst/>
                <a:latin typeface="inherit"/>
              </a:rPr>
              <a:t> w noc z 31 października na 1 listopada.</a:t>
            </a:r>
          </a:p>
          <a:p>
            <a:endParaRPr lang="pl-PL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pl-PL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Według wierzeń ludowych dusze należało ugościć. Ludzie chcieli zapewnić sobie ich opiekę i przychylność, karmiąc je miodem, kaszą, jajkami, kutią i wódką. Zadowolenie dusz miało także skutkować ich spokojem w zaświatach. Na rozstajach dróg palono świece, by dusze mogły odnaleźć drogę do domu, a w domu rezygnowano z rozpalania ognia, by duszyczka mogła wejść do środka przez komin.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460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1FBEBB-F58C-4922-969C-2E8042FA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404040"/>
                </a:solidFill>
                <a:effectLst/>
                <a:latin typeface="Lora" pitchFamily="2" charset="-18"/>
              </a:rPr>
              <a:t>Biblia jako dzieło synkretyczne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E1E1DE-E3E7-4E77-98AC-E5146664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815353"/>
            <a:ext cx="10134600" cy="4652682"/>
          </a:xfrm>
          <a:pattFill prst="pct50">
            <a:fgClr>
              <a:srgbClr val="00B050"/>
            </a:fgClr>
            <a:bgClr>
              <a:schemeClr val="bg1"/>
            </a:bgClr>
          </a:pattFill>
        </p:spPr>
        <p:txBody>
          <a:bodyPr>
            <a:normAutofit fontScale="70000" lnSpcReduction="20000"/>
          </a:bodyPr>
          <a:lstStyle/>
          <a:p>
            <a:pPr algn="l"/>
            <a:endParaRPr lang="pl-PL" b="1" i="0" dirty="0">
              <a:solidFill>
                <a:srgbClr val="404040"/>
              </a:solidFill>
              <a:effectLst/>
              <a:latin typeface="Lora" pitchFamily="2" charset="-18"/>
            </a:endParaRPr>
          </a:p>
          <a:p>
            <a:pPr algn="l"/>
            <a:r>
              <a:rPr lang="pl-PL" sz="2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Słowa synkretyzm możemy użyć także w odniesieniu do Biblii. Jest ona zbiorem ksiąg spisywanych przez różnych autorów w długim okresie – najstarsze teksty biblijne powstawały już od około X wieku przed naszą erą, zaś księgi Nowego Testamentu powstały w pierwszej połowie I wieku naszej ery. Biblia składa się z różnych gatunków literackich, dlatego można nazwać ją dziełem wielogatunkowym. </a:t>
            </a:r>
          </a:p>
          <a:p>
            <a:pPr algn="l"/>
            <a:endParaRPr lang="pl-PL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pl-PL" sz="42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Gatunki występujące w Biblii: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sz="42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pieśni,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sz="42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hymny,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sz="42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psalmy,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sz="42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ody,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l-PL" sz="4200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6575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D954F4-1CB8-4103-8FF8-97251EF3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Gatunki występujące w Biblii: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F016C4-C6E2-4D1A-A5A8-E75AE5314508}"/>
              </a:ext>
            </a:extLst>
          </p:cNvPr>
          <p:cNvSpPr>
            <a:spLocks noGrp="1"/>
          </p:cNvSpPr>
          <p:nvPr>
            <p:ph idx="1"/>
          </p:nvPr>
        </p:nvSpPr>
        <p:spPr>
          <a:pattFill prst="pct50">
            <a:fgClr>
              <a:srgbClr val="00B050"/>
            </a:fgClr>
            <a:bgClr>
              <a:schemeClr val="bg1"/>
            </a:bgClr>
          </a:pattFill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przypowieści,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listy,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kazania,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modlitwy,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treny,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sagi (opowieści o dziejach rodzin).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17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ymbol zastępczy zawartości 4" descr="Kobieta w strój biznesowy">
            <a:extLst>
              <a:ext uri="{FF2B5EF4-FFF2-40B4-BE49-F238E27FC236}">
                <a16:creationId xmlns:a16="http://schemas.microsoft.com/office/drawing/2014/main" id="{16448B54-077E-4E7D-AD4A-0C252E793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9482C7-89C3-46B9-B8FD-4D5601BE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1" y="2633933"/>
            <a:ext cx="8039818" cy="16435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Dziękuję za uwagę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927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84C02C-3974-417D-A3F1-F9AF9CDC7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1383696"/>
            <a:ext cx="3943575" cy="4223355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pl-PL" dirty="0">
                <a:solidFill>
                  <a:srgbClr val="00B050"/>
                </a:solidFill>
              </a:rPr>
              <a:t>Jacek Malczewski( 1854-1925)</a:t>
            </a:r>
          </a:p>
          <a:p>
            <a:pPr algn="ctr"/>
            <a:r>
              <a:rPr lang="pl-P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Malarz i rysownik, czołowy reprezentant Młodej Polski, zwany ojcem symbolizmu w polskim malarstwie przełomu XIX i XX wieku.</a:t>
            </a:r>
            <a:endParaRPr lang="pl-PL" dirty="0"/>
          </a:p>
          <a:p>
            <a:pPr algn="ctr"/>
            <a:r>
              <a:rPr lang="pl-PL" dirty="0"/>
              <a:t>(martwa natura / autoportret / pejzaż / scena obyczajowa / obraz historyczny, akt / kompozycja abstrakcyjna / szkic / obraz batalistyczny / rysunek / portret)</a:t>
            </a:r>
          </a:p>
          <a:p>
            <a:pPr algn="ctr"/>
            <a:r>
              <a:rPr lang="pl-PL" sz="1200" dirty="0"/>
              <a:t>(Jacek Malczewski-Autoportret)</a:t>
            </a:r>
          </a:p>
          <a:p>
            <a:pPr algn="ctr"/>
            <a:endParaRPr lang="pl-PL" dirty="0"/>
          </a:p>
          <a:p>
            <a:pPr algn="ctr"/>
            <a:endParaRPr lang="pl-PL" dirty="0"/>
          </a:p>
        </p:txBody>
      </p:sp>
      <p:pic>
        <p:nvPicPr>
          <p:cNvPr id="1026" name="Picture 2" descr="Jacek Malczewski - jego związki z Radomiem i ziemią radomską">
            <a:extLst>
              <a:ext uri="{FF2B5EF4-FFF2-40B4-BE49-F238E27FC236}">
                <a16:creationId xmlns:a16="http://schemas.microsoft.com/office/drawing/2014/main" id="{F33DB59D-4E0D-40E7-A924-18AFF5F0A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4" b="-1"/>
          <a:stretch/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 descr="Jacek Malczewski - jego związki z Radomiem i ziemią radomską">
            <a:extLst>
              <a:ext uri="{FF2B5EF4-FFF2-40B4-BE49-F238E27FC236}">
                <a16:creationId xmlns:a16="http://schemas.microsoft.com/office/drawing/2014/main" id="{DD4041B0-66D1-4F97-BBB3-470FA79E6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4" b="-1"/>
          <a:stretch/>
        </p:blipFill>
        <p:spPr bwMode="auto">
          <a:xfrm>
            <a:off x="-1211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5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2" name="Group 7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33" name="Straight Connector 7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4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511E016-91C6-4C8C-8434-42C1F5BC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„</a:t>
            </a:r>
            <a:r>
              <a:rPr lang="en-US" sz="22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Introdukcja</a:t>
            </a:r>
            <a:r>
              <a:rPr lang="en-US" sz="22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” –Jacek </a:t>
            </a:r>
            <a:r>
              <a:rPr lang="en-US" sz="22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Malczewski</a:t>
            </a:r>
            <a:endParaRPr lang="en-US" sz="22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Jacek Malczewski, Introdukcja, symbolizm, scena rodzajowa, sztuka polska, Niezła Sztuka">
            <a:extLst>
              <a:ext uri="{FF2B5EF4-FFF2-40B4-BE49-F238E27FC236}">
                <a16:creationId xmlns:a16="http://schemas.microsoft.com/office/drawing/2014/main" id="{A0E41675-13BD-4279-9321-6183945F05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8" r="2" b="2"/>
          <a:stretch/>
        </p:blipFill>
        <p:spPr bwMode="auto">
          <a:xfrm>
            <a:off x="20" y="10"/>
            <a:ext cx="6095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4550150"/>
            <a:ext cx="867485" cy="115439"/>
            <a:chOff x="8910933" y="1861308"/>
            <a:chExt cx="867485" cy="1154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066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87F02B-EA0B-453E-A9B3-D2911282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0" i="0" dirty="0">
                <a:solidFill>
                  <a:srgbClr val="52535B"/>
                </a:solidFill>
                <a:effectLst/>
                <a:latin typeface="Alegreya"/>
              </a:rPr>
              <a:t>To właśnie </a:t>
            </a:r>
            <a:r>
              <a:rPr lang="pl-PL" b="0" i="0" dirty="0">
                <a:solidFill>
                  <a:srgbClr val="FF0000"/>
                </a:solidFill>
                <a:effectLst/>
                <a:latin typeface="Alegreya"/>
              </a:rPr>
              <a:t>Introdukcja</a:t>
            </a:r>
            <a:r>
              <a:rPr lang="pl-PL" b="0" i="0" dirty="0">
                <a:solidFill>
                  <a:srgbClr val="52535B"/>
                </a:solidFill>
                <a:effectLst/>
                <a:latin typeface="Alegreya"/>
              </a:rPr>
              <a:t> (czyli początek) w 1890 roku rozpoczęła symbolistyczny okres twórczości </a:t>
            </a:r>
            <a:r>
              <a:rPr lang="pl-PL" b="0" i="0" u="none" strike="noStrike" dirty="0">
                <a:solidFill>
                  <a:srgbClr val="52535B"/>
                </a:solidFill>
                <a:effectLst/>
                <a:latin typeface="Alegreya"/>
                <a:hlinkClick r:id="rId2"/>
              </a:rPr>
              <a:t>Jacka Malczewskiego</a:t>
            </a:r>
            <a:r>
              <a:rPr lang="pl-PL" b="0" i="0" u="none" strike="noStrike" dirty="0">
                <a:solidFill>
                  <a:srgbClr val="52535B"/>
                </a:solidFill>
                <a:effectLst/>
                <a:latin typeface="Alegreya"/>
              </a:rPr>
              <a:t>.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90BEB5-4F36-4CB5-87D1-EC5ED3ADE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b="1" dirty="0"/>
          </a:p>
          <a:p>
            <a:endParaRPr lang="pl-PL" b="1" dirty="0"/>
          </a:p>
          <a:p>
            <a:endParaRPr lang="pl-PL" b="1" dirty="0"/>
          </a:p>
          <a:p>
            <a:r>
              <a:rPr lang="pl-PL" b="1" dirty="0"/>
              <a:t>Widzimy s</a:t>
            </a:r>
            <a:r>
              <a:rPr lang="pl-PL" b="1" i="0" dirty="0">
                <a:solidFill>
                  <a:srgbClr val="52535B"/>
                </a:solidFill>
                <a:effectLst/>
                <a:latin typeface="Alegreya"/>
              </a:rPr>
              <a:t>iedzącego na ławce zadumanego chłopca umazanego farbami, a koło niego garnek z farbami i pędzlami. Otacza go bujna przyroda parku w czasie jesiennego poranka. Jest on także częścią tej natury.</a:t>
            </a:r>
            <a:r>
              <a:rPr lang="pl-PL" b="0" i="0" dirty="0">
                <a:solidFill>
                  <a:srgbClr val="52535B"/>
                </a:solidFill>
                <a:effectLst/>
                <a:latin typeface="Alegreya"/>
              </a:rPr>
              <a:t> </a:t>
            </a:r>
            <a:r>
              <a:rPr lang="pl-PL" b="1" i="0" dirty="0">
                <a:solidFill>
                  <a:srgbClr val="52535B"/>
                </a:solidFill>
                <a:effectLst/>
                <a:latin typeface="Alegreya"/>
              </a:rPr>
              <a:t>Malarczyk zapatrzony jest gdzieś w dal. Zdaje się być „wsłuchany w ciszę miejskiego parku, przytłoczony ogromem przyrody, symbolizuje twórcze aspiracje, wyraża nadzieję odkrycia tajemnicy sztuki i tajemnicy życia, które właśnie się rozpoczyna</a:t>
            </a:r>
            <a:r>
              <a:rPr lang="pl-PL" b="1" i="1" dirty="0">
                <a:solidFill>
                  <a:srgbClr val="52535B"/>
                </a:solidFill>
                <a:effectLst/>
                <a:latin typeface="Alegreya"/>
              </a:rPr>
              <a:t>”</a:t>
            </a:r>
            <a:r>
              <a:rPr lang="pl-PL" b="1" i="0" u="none" strike="noStrike" baseline="30000" dirty="0">
                <a:solidFill>
                  <a:srgbClr val="DF5B57"/>
                </a:solidFill>
                <a:effectLst/>
                <a:latin typeface="inherit"/>
                <a:hlinkClick r:id="rId3"/>
              </a:rPr>
              <a:t>4</a:t>
            </a:r>
            <a:r>
              <a:rPr lang="pl-PL" b="1" i="0" dirty="0">
                <a:solidFill>
                  <a:srgbClr val="52535B"/>
                </a:solidFill>
                <a:effectLst/>
                <a:latin typeface="Alegreya"/>
              </a:rPr>
              <a:t>. Ale to także odbicie „dylematów Jacka Malczewskiego i owych artystycznych rozterek, które przeżywał, poszukując potwierdzenia słuszności wybranego zawodu malarza. 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0894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F5D9D0-5CD0-464E-8B13-AC28364D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pl-PL" dirty="0"/>
              <a:t>Olga Boznańska</a:t>
            </a:r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0077D005-FEF1-438F-9CD8-D08877B6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pl-PL" sz="15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Urodziła się 15 kwietnia 1865 roku w Krakowie, zmarła 26 października 1940 roku w Paryżu.</a:t>
            </a:r>
          </a:p>
          <a:p>
            <a:pPr algn="ctr"/>
            <a:r>
              <a:rPr lang="pl-PL" sz="15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Olga Boznańska herbu Nowina (1865-1940) to polska malarka i artystka, wybitna mistrzyni portretu, niezwykle popularna w dobie modernizmu. Do dziś wzbudza żywe zainteresowanie zarówno wśród miłośników sztuk plastycznych i znawców przedmiotu, jak i zwykłych odbiorców.</a:t>
            </a:r>
            <a:br>
              <a:rPr lang="pl-PL" sz="1500" dirty="0"/>
            </a:br>
            <a:br>
              <a:rPr lang="pl-PL" sz="1500" dirty="0"/>
            </a:br>
            <a:r>
              <a:rPr lang="pl-PL" sz="15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Źródło: </a:t>
            </a:r>
            <a:r>
              <a:rPr lang="pl-PL" sz="1500" b="0" i="0" u="none" strike="noStrike" dirty="0">
                <a:solidFill>
                  <a:srgbClr val="337AB7"/>
                </a:solidFill>
                <a:effectLst/>
                <a:latin typeface="Open Sans" panose="020B0606030504020204" pitchFamily="34" charset="0"/>
                <a:hlinkClick r:id="rId2"/>
              </a:rPr>
              <a:t>https://zyciorysy.info/olga-boznanska/</a:t>
            </a:r>
            <a:r>
              <a:rPr lang="pl-PL" sz="15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| </a:t>
            </a:r>
            <a:r>
              <a:rPr lang="pl-PL" sz="1500" b="0" i="0" u="none" strike="noStrike" dirty="0">
                <a:solidFill>
                  <a:srgbClr val="337AB7"/>
                </a:solidFill>
                <a:effectLst/>
                <a:latin typeface="Open Sans" panose="020B0606030504020204" pitchFamily="34" charset="0"/>
                <a:hlinkClick r:id="rId3"/>
              </a:rPr>
              <a:t>Zyciorysy.info</a:t>
            </a:r>
            <a:endParaRPr lang="pl-PL" sz="1500" b="0" i="0" u="none" strike="noStrike" dirty="0">
              <a:solidFill>
                <a:srgbClr val="337AB7"/>
              </a:solidFill>
              <a:effectLst/>
              <a:latin typeface="Open Sans" panose="020B0606030504020204" pitchFamily="34" charset="0"/>
            </a:endParaRPr>
          </a:p>
          <a:p>
            <a:pPr algn="ctr"/>
            <a:endParaRPr lang="pl-PL" sz="1200" dirty="0">
              <a:solidFill>
                <a:srgbClr val="337AB7"/>
              </a:solidFill>
              <a:latin typeface="Open Sans" panose="020B0606030504020204" pitchFamily="34" charset="0"/>
            </a:endParaRPr>
          </a:p>
          <a:p>
            <a:pPr algn="ctr"/>
            <a:r>
              <a:rPr lang="pl-PL" sz="1200" dirty="0">
                <a:solidFill>
                  <a:srgbClr val="337AB7"/>
                </a:solidFill>
                <a:latin typeface="Open Sans" panose="020B0606030504020204" pitchFamily="34" charset="0"/>
              </a:rPr>
              <a:t>(Dziewczynka z chryzantemami-Olga Boznańska)</a:t>
            </a:r>
            <a:endParaRPr lang="en-US" sz="1400" dirty="0"/>
          </a:p>
        </p:txBody>
      </p:sp>
      <p:pic>
        <p:nvPicPr>
          <p:cNvPr id="2052" name="Picture 4" descr="Ciemność pełna kolorów. Malarstwo Olgi Boznańskiej - Sztuka - Forbes.pl">
            <a:extLst>
              <a:ext uri="{FF2B5EF4-FFF2-40B4-BE49-F238E27FC236}">
                <a16:creationId xmlns:a16="http://schemas.microsoft.com/office/drawing/2014/main" id="{1F82B321-F77E-4C0E-85BC-8D8F8022C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2" r="17472"/>
          <a:stretch/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342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6873D2-CDCF-404A-BA3D-142B506D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„Dziewczynka z chryzantemami”- Olga Boznańska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8D6AD0-81F9-4474-94CB-14B90118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b="0" i="0" dirty="0">
              <a:solidFill>
                <a:srgbClr val="52535B"/>
              </a:solidFill>
              <a:effectLst/>
              <a:latin typeface="Alegreya"/>
            </a:endParaRPr>
          </a:p>
          <a:p>
            <a:endParaRPr lang="pl-PL" dirty="0">
              <a:solidFill>
                <a:srgbClr val="52535B"/>
              </a:solidFill>
              <a:latin typeface="Alegreya"/>
            </a:endParaRPr>
          </a:p>
          <a:p>
            <a:r>
              <a:rPr lang="pl-PL" b="0" i="0" dirty="0">
                <a:solidFill>
                  <a:srgbClr val="52535B"/>
                </a:solidFill>
                <a:effectLst/>
                <a:latin typeface="Alegreya"/>
              </a:rPr>
              <a:t>Tytułowa dziewczynka ma złocistorude włosy, ubrana jest w szarą prostą sukienkę. Tę samą modelkę odnaleźć możemy na o rok wcześniejszym </a:t>
            </a:r>
            <a:r>
              <a:rPr lang="pl-PL" b="0" i="1" dirty="0">
                <a:solidFill>
                  <a:srgbClr val="52535B"/>
                </a:solidFill>
                <a:effectLst/>
                <a:latin typeface="Alegreya"/>
              </a:rPr>
              <a:t>Studium kobiety z dziewczynką</a:t>
            </a:r>
            <a:r>
              <a:rPr lang="pl-PL" b="0" i="0" dirty="0">
                <a:solidFill>
                  <a:srgbClr val="52535B"/>
                </a:solidFill>
                <a:effectLst/>
                <a:latin typeface="Alegreya"/>
              </a:rPr>
              <a:t> ze zbiorów Muzeum Narodowego w Warszawie, gdy siedzi na kolanach mamy. Tym razem na obrazie jest sama, ukazana została </a:t>
            </a:r>
            <a:r>
              <a:rPr lang="pl-PL" b="0" i="1" dirty="0">
                <a:solidFill>
                  <a:srgbClr val="52535B"/>
                </a:solidFill>
                <a:effectLst/>
                <a:latin typeface="Alegreya"/>
              </a:rPr>
              <a:t>en face</a:t>
            </a:r>
            <a:r>
              <a:rPr lang="pl-PL" b="0" i="0" dirty="0">
                <a:solidFill>
                  <a:srgbClr val="52535B"/>
                </a:solidFill>
                <a:effectLst/>
                <a:latin typeface="Alegreya"/>
              </a:rPr>
              <a:t>, w ujęciu mniej więcej od kolan. Pozuje na tle szarej ściany, na którą rzuca cień. W dłoniach ściska pęk białych chryzantem. Tym, co przykuwa uwagę, jest jej twarz, a przede wszystkim ciemne oczy świdrująco wpatrzone wprost w widza. Maluje się w nich pewne onieśmielenie, niepewność, a może nawet strach.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6950775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242D41"/>
      </a:dk2>
      <a:lt2>
        <a:srgbClr val="E2E5E8"/>
      </a:lt2>
      <a:accent1>
        <a:srgbClr val="B89D7B"/>
      </a:accent1>
      <a:accent2>
        <a:srgbClr val="C39790"/>
      </a:accent2>
      <a:accent3>
        <a:srgbClr val="A4A37C"/>
      </a:accent3>
      <a:accent4>
        <a:srgbClr val="7BA9B7"/>
      </a:accent4>
      <a:accent5>
        <a:srgbClr val="90A1C3"/>
      </a:accent5>
      <a:accent6>
        <a:srgbClr val="837FBA"/>
      </a:accent6>
      <a:hlink>
        <a:srgbClr val="6383AB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2510</Words>
  <Application>Microsoft Office PowerPoint</Application>
  <PresentationFormat>Panoramiczny</PresentationFormat>
  <Paragraphs>198</Paragraphs>
  <Slides>45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45</vt:i4>
      </vt:variant>
    </vt:vector>
  </HeadingPairs>
  <TitlesOfParts>
    <vt:vector size="58" baseType="lpstr">
      <vt:lpstr>Alegreya</vt:lpstr>
      <vt:lpstr>arial</vt:lpstr>
      <vt:lpstr>arial</vt:lpstr>
      <vt:lpstr>Bembo</vt:lpstr>
      <vt:lpstr>Calibri</vt:lpstr>
      <vt:lpstr>GoodCompPro-Book</vt:lpstr>
      <vt:lpstr>inherit</vt:lpstr>
      <vt:lpstr>Lato</vt:lpstr>
      <vt:lpstr>Lora</vt:lpstr>
      <vt:lpstr>Open Sans</vt:lpstr>
      <vt:lpstr>PT serif</vt:lpstr>
      <vt:lpstr>Times New Roman</vt:lpstr>
      <vt:lpstr>AdornVTI</vt:lpstr>
      <vt:lpstr>Sztuka –malarstwo –literatura- rzeżba Jak opisać obraz ?</vt:lpstr>
      <vt:lpstr>Kultura wysoka a kultura masowa  </vt:lpstr>
      <vt:lpstr>Prezentacja programu PowerPoint</vt:lpstr>
      <vt:lpstr>Malarstwo</vt:lpstr>
      <vt:lpstr>Prezentacja programu PowerPoint</vt:lpstr>
      <vt:lpstr>„Introdukcja” –Jacek Malczewski</vt:lpstr>
      <vt:lpstr>To właśnie Introdukcja (czyli początek) w 1890 roku rozpoczęła symbolistyczny okres twórczości Jacka Malczewskiego.</vt:lpstr>
      <vt:lpstr>Olga Boznańska</vt:lpstr>
      <vt:lpstr>„Dziewczynka z chryzantemami”- Olga Boznańska</vt:lpstr>
      <vt:lpstr> Józef Chełmoński(1849-1914) Polski malarz, reprezentant realizmu. Jeden z najwybitniejszych twórców malarstwa realistycznego w Polsce[2]. </vt:lpstr>
      <vt:lpstr>Prezentacja programu PowerPoint</vt:lpstr>
      <vt:lpstr>Leon Wyczółkowski-Malarz, grafik, uczeń Matejki i wybitny przedstawiciel Młodej Polski.  </vt:lpstr>
      <vt:lpstr>Leon Wyczółkowski-”Orka na ukrainie”</vt:lpstr>
      <vt:lpstr>Prezentacja programu PowerPoint</vt:lpstr>
      <vt:lpstr>Juliusz Kossak</vt:lpstr>
      <vt:lpstr>Juliusz Kossak</vt:lpstr>
      <vt:lpstr>Prezentacja programu PowerPoint</vt:lpstr>
      <vt:lpstr>Jan Matejko</vt:lpstr>
      <vt:lpstr>Prezentacja programu PowerPoint</vt:lpstr>
      <vt:lpstr>Jak zacząć opis obrazu ?</vt:lpstr>
      <vt:lpstr>Słownictwo w opisie obrazu</vt:lpstr>
      <vt:lpstr>Stosuj wyrazy oceniające , ukazujące Twój stosunek do dzieła:</vt:lpstr>
      <vt:lpstr>Opis</vt:lpstr>
      <vt:lpstr>Prezentacja programu PowerPoint</vt:lpstr>
      <vt:lpstr>Opis fotografii</vt:lpstr>
      <vt:lpstr>Wyrażenia i zwroty stosowane w opisie ilustracji</vt:lpstr>
      <vt:lpstr>Zwroty :</vt:lpstr>
      <vt:lpstr>Literatura</vt:lpstr>
      <vt:lpstr>Przejdźmy do literatury</vt:lpstr>
      <vt:lpstr>Prezentacja programu PowerPoint</vt:lpstr>
      <vt:lpstr>Ćwiczenie -sztuki plastyczne.</vt:lpstr>
      <vt:lpstr> Proszę odszyfrować nazwy przedstawionych na zdjęciach przedmiotów .</vt:lpstr>
      <vt:lpstr>Akwarela ,                                      obraz pastelami</vt:lpstr>
      <vt:lpstr>Rzeźba w kamieniu, relief</vt:lpstr>
      <vt:lpstr>Rzeźba Michał Anioł –”Pieta”</vt:lpstr>
      <vt:lpstr>  Gatunki synkretyczne </vt:lpstr>
      <vt:lpstr>Prezentacja programu PowerPoint</vt:lpstr>
      <vt:lpstr>„To lubię” ballada A. Mickiewicz</vt:lpstr>
      <vt:lpstr>Świteź –Adam  Mickiewicz </vt:lpstr>
      <vt:lpstr>Dramat romantyczny, również powstały w romantyzmie, jest gatunkiem synkretycznym. Jako przykład można podać „Dziady” Adama Mickiewicza.</vt:lpstr>
      <vt:lpstr>„Dziady” jako cykl </vt:lpstr>
      <vt:lpstr>Czym były Dziady? </vt:lpstr>
      <vt:lpstr>Biblia jako dzieło synkretyczne </vt:lpstr>
      <vt:lpstr>Gatunki występujące w Biblii: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 samym chlebem człowiek żyje</dc:title>
  <dc:creator>Teresa Kłeczek</dc:creator>
  <cp:lastModifiedBy>Teresa Kłeczek</cp:lastModifiedBy>
  <cp:revision>26</cp:revision>
  <dcterms:created xsi:type="dcterms:W3CDTF">2022-02-18T08:07:58Z</dcterms:created>
  <dcterms:modified xsi:type="dcterms:W3CDTF">2022-04-29T14:13:44Z</dcterms:modified>
</cp:coreProperties>
</file>